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68" r:id="rId3"/>
    <p:sldId id="269" r:id="rId4"/>
    <p:sldId id="270" r:id="rId5"/>
    <p:sldId id="315" r:id="rId6"/>
    <p:sldId id="281" r:id="rId7"/>
    <p:sldId id="272" r:id="rId8"/>
    <p:sldId id="331" r:id="rId9"/>
    <p:sldId id="273" r:id="rId10"/>
    <p:sldId id="310" r:id="rId11"/>
    <p:sldId id="284" r:id="rId12"/>
    <p:sldId id="274" r:id="rId13"/>
    <p:sldId id="277" r:id="rId14"/>
    <p:sldId id="282" r:id="rId15"/>
    <p:sldId id="332" r:id="rId16"/>
    <p:sldId id="316" r:id="rId17"/>
    <p:sldId id="283" r:id="rId18"/>
    <p:sldId id="336" r:id="rId19"/>
    <p:sldId id="311" r:id="rId20"/>
    <p:sldId id="285" r:id="rId21"/>
    <p:sldId id="300" r:id="rId22"/>
    <p:sldId id="299" r:id="rId23"/>
    <p:sldId id="323" r:id="rId24"/>
    <p:sldId id="317" r:id="rId25"/>
    <p:sldId id="288" r:id="rId26"/>
    <p:sldId id="278" r:id="rId27"/>
    <p:sldId id="291" r:id="rId28"/>
    <p:sldId id="292" r:id="rId29"/>
    <p:sldId id="294" r:id="rId30"/>
    <p:sldId id="295" r:id="rId31"/>
    <p:sldId id="313" r:id="rId32"/>
    <p:sldId id="314" r:id="rId33"/>
    <p:sldId id="319" r:id="rId34"/>
    <p:sldId id="287" r:id="rId35"/>
    <p:sldId id="289" r:id="rId36"/>
    <p:sldId id="290" r:id="rId37"/>
    <p:sldId id="333" r:id="rId38"/>
    <p:sldId id="325" r:id="rId39"/>
    <p:sldId id="334" r:id="rId40"/>
    <p:sldId id="335" r:id="rId41"/>
    <p:sldId id="328" r:id="rId42"/>
    <p:sldId id="320" r:id="rId43"/>
    <p:sldId id="271" r:id="rId44"/>
    <p:sldId id="304" r:id="rId45"/>
    <p:sldId id="305" r:id="rId46"/>
    <p:sldId id="306" r:id="rId47"/>
    <p:sldId id="307" r:id="rId48"/>
    <p:sldId id="308" r:id="rId49"/>
    <p:sldId id="326" r:id="rId50"/>
    <p:sldId id="301" r:id="rId51"/>
  </p:sldIdLst>
  <p:sldSz cx="12192000" cy="6858000"/>
  <p:notesSz cx="7010400" cy="9296400"/>
  <p:defaultTextStyle>
    <a:defPPr>
      <a:defRPr lang="en-US"/>
    </a:defPPr>
    <a:lvl1pPr marL="0" algn="l" defTabSz="914352" rtl="0" eaLnBrk="1" latinLnBrk="0" hangingPunct="1">
      <a:defRPr sz="1801" kern="1200">
        <a:solidFill>
          <a:schemeClr val="tx1"/>
        </a:solidFill>
        <a:latin typeface="+mn-lt"/>
        <a:ea typeface="+mn-ea"/>
        <a:cs typeface="+mn-cs"/>
      </a:defRPr>
    </a:lvl1pPr>
    <a:lvl2pPr marL="457174" algn="l" defTabSz="914352" rtl="0" eaLnBrk="1" latinLnBrk="0" hangingPunct="1">
      <a:defRPr sz="1801" kern="1200">
        <a:solidFill>
          <a:schemeClr val="tx1"/>
        </a:solidFill>
        <a:latin typeface="+mn-lt"/>
        <a:ea typeface="+mn-ea"/>
        <a:cs typeface="+mn-cs"/>
      </a:defRPr>
    </a:lvl2pPr>
    <a:lvl3pPr marL="914352" algn="l" defTabSz="914352" rtl="0" eaLnBrk="1" latinLnBrk="0" hangingPunct="1">
      <a:defRPr sz="1801" kern="1200">
        <a:solidFill>
          <a:schemeClr val="tx1"/>
        </a:solidFill>
        <a:latin typeface="+mn-lt"/>
        <a:ea typeface="+mn-ea"/>
        <a:cs typeface="+mn-cs"/>
      </a:defRPr>
    </a:lvl3pPr>
    <a:lvl4pPr marL="1371526" algn="l" defTabSz="914352" rtl="0" eaLnBrk="1" latinLnBrk="0" hangingPunct="1">
      <a:defRPr sz="1801" kern="1200">
        <a:solidFill>
          <a:schemeClr val="tx1"/>
        </a:solidFill>
        <a:latin typeface="+mn-lt"/>
        <a:ea typeface="+mn-ea"/>
        <a:cs typeface="+mn-cs"/>
      </a:defRPr>
    </a:lvl4pPr>
    <a:lvl5pPr marL="1828703" algn="l" defTabSz="914352" rtl="0" eaLnBrk="1" latinLnBrk="0" hangingPunct="1">
      <a:defRPr sz="1801" kern="1200">
        <a:solidFill>
          <a:schemeClr val="tx1"/>
        </a:solidFill>
        <a:latin typeface="+mn-lt"/>
        <a:ea typeface="+mn-ea"/>
        <a:cs typeface="+mn-cs"/>
      </a:defRPr>
    </a:lvl5pPr>
    <a:lvl6pPr marL="2285877" algn="l" defTabSz="914352" rtl="0" eaLnBrk="1" latinLnBrk="0" hangingPunct="1">
      <a:defRPr sz="1801" kern="1200">
        <a:solidFill>
          <a:schemeClr val="tx1"/>
        </a:solidFill>
        <a:latin typeface="+mn-lt"/>
        <a:ea typeface="+mn-ea"/>
        <a:cs typeface="+mn-cs"/>
      </a:defRPr>
    </a:lvl6pPr>
    <a:lvl7pPr marL="2743052" algn="l" defTabSz="914352" rtl="0" eaLnBrk="1" latinLnBrk="0" hangingPunct="1">
      <a:defRPr sz="1801" kern="1200">
        <a:solidFill>
          <a:schemeClr val="tx1"/>
        </a:solidFill>
        <a:latin typeface="+mn-lt"/>
        <a:ea typeface="+mn-ea"/>
        <a:cs typeface="+mn-cs"/>
      </a:defRPr>
    </a:lvl7pPr>
    <a:lvl8pPr marL="3200229" algn="l" defTabSz="914352" rtl="0" eaLnBrk="1" latinLnBrk="0" hangingPunct="1">
      <a:defRPr sz="1801" kern="1200">
        <a:solidFill>
          <a:schemeClr val="tx1"/>
        </a:solidFill>
        <a:latin typeface="+mn-lt"/>
        <a:ea typeface="+mn-ea"/>
        <a:cs typeface="+mn-cs"/>
      </a:defRPr>
    </a:lvl8pPr>
    <a:lvl9pPr marL="3657403" algn="l" defTabSz="914352" rtl="0" eaLnBrk="1" latinLnBrk="0" hangingPunct="1">
      <a:defRPr sz="1801"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35C84C-902F-47F8-8D3D-624E74F07A34}">
          <p14:sldIdLst>
            <p14:sldId id="256"/>
            <p14:sldId id="268"/>
            <p14:sldId id="269"/>
            <p14:sldId id="270"/>
            <p14:sldId id="315"/>
            <p14:sldId id="281"/>
            <p14:sldId id="272"/>
            <p14:sldId id="331"/>
            <p14:sldId id="273"/>
            <p14:sldId id="310"/>
            <p14:sldId id="284"/>
            <p14:sldId id="274"/>
            <p14:sldId id="277"/>
            <p14:sldId id="282"/>
            <p14:sldId id="332"/>
            <p14:sldId id="316"/>
            <p14:sldId id="283"/>
            <p14:sldId id="336"/>
            <p14:sldId id="311"/>
            <p14:sldId id="285"/>
            <p14:sldId id="300"/>
            <p14:sldId id="299"/>
            <p14:sldId id="323"/>
            <p14:sldId id="317"/>
            <p14:sldId id="288"/>
            <p14:sldId id="278"/>
            <p14:sldId id="291"/>
            <p14:sldId id="292"/>
            <p14:sldId id="294"/>
            <p14:sldId id="295"/>
            <p14:sldId id="313"/>
            <p14:sldId id="314"/>
            <p14:sldId id="319"/>
            <p14:sldId id="287"/>
            <p14:sldId id="289"/>
            <p14:sldId id="290"/>
            <p14:sldId id="333"/>
            <p14:sldId id="325"/>
            <p14:sldId id="334"/>
            <p14:sldId id="335"/>
            <p14:sldId id="328"/>
            <p14:sldId id="320"/>
            <p14:sldId id="271"/>
            <p14:sldId id="304"/>
            <p14:sldId id="305"/>
            <p14:sldId id="306"/>
            <p14:sldId id="307"/>
            <p14:sldId id="308"/>
            <p14:sldId id="326"/>
            <p14:sldId id="3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ena Biasibetti" initials="HB" lastIdx="1" clrIdx="0">
    <p:extLst>
      <p:ext uri="{19B8F6BF-5375-455C-9EA6-DF929625EA0E}">
        <p15:presenceInfo xmlns:p15="http://schemas.microsoft.com/office/powerpoint/2012/main" userId="8b4366012339b651" providerId="Windows Live"/>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8200"/>
    <a:srgbClr val="F83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93" autoAdjust="0"/>
    <p:restoredTop sz="87602" autoAdjust="0"/>
  </p:normalViewPr>
  <p:slideViewPr>
    <p:cSldViewPr snapToGrid="0" snapToObjects="1">
      <p:cViewPr varScale="1">
        <p:scale>
          <a:sx n="112" d="100"/>
          <a:sy n="112" d="100"/>
        </p:scale>
        <p:origin x="1000" y="184"/>
      </p:cViewPr>
      <p:guideLst>
        <p:guide orient="horz" pos="2160"/>
        <p:guide pos="3840"/>
      </p:guideLst>
    </p:cSldViewPr>
  </p:slideViewPr>
  <p:outlineViewPr>
    <p:cViewPr>
      <p:scale>
        <a:sx n="33" d="100"/>
        <a:sy n="33" d="100"/>
      </p:scale>
      <p:origin x="0" y="0"/>
    </p:cViewPr>
  </p:outlineViewPr>
  <p:notesTextViewPr>
    <p:cViewPr>
      <p:scale>
        <a:sx n="1" d="1"/>
        <a:sy n="1" d="1"/>
      </p:scale>
      <p:origin x="0" y="-1096"/>
    </p:cViewPr>
  </p:notesTextViewPr>
  <p:sorterViewPr>
    <p:cViewPr>
      <p:scale>
        <a:sx n="66" d="100"/>
        <a:sy n="66" d="100"/>
      </p:scale>
      <p:origin x="0" y="-528"/>
    </p:cViewPr>
  </p:sorterViewPr>
  <p:notesViewPr>
    <p:cSldViewPr snapToGrid="0" snapToObjects="1">
      <p:cViewPr varScale="1">
        <p:scale>
          <a:sx n="64" d="100"/>
          <a:sy n="64" d="100"/>
        </p:scale>
        <p:origin x="315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73943-45BD-1343-8C6C-7D5BB4466C24}" type="doc">
      <dgm:prSet loTypeId="urn:microsoft.com/office/officeart/2005/8/layout/radial5" loCatId="" qsTypeId="urn:microsoft.com/office/officeart/2005/8/quickstyle/simple1" qsCatId="simple" csTypeId="urn:microsoft.com/office/officeart/2005/8/colors/colorful3" csCatId="colorful" phldr="1"/>
      <dgm:spPr/>
      <dgm:t>
        <a:bodyPr/>
        <a:lstStyle/>
        <a:p>
          <a:endParaRPr lang="en-US"/>
        </a:p>
      </dgm:t>
    </dgm:pt>
    <dgm:pt modelId="{69D0B3FE-3B77-184B-B20C-ECE0A0E911E6}">
      <dgm:prSet phldrT="[Text]"/>
      <dgm:spPr/>
      <dgm:t>
        <a:bodyPr/>
        <a:lstStyle/>
        <a:p>
          <a:r>
            <a:rPr lang="en-US" b="1" dirty="0"/>
            <a:t>Environmental and genetic risk factors</a:t>
          </a:r>
        </a:p>
      </dgm:t>
    </dgm:pt>
    <dgm:pt modelId="{1C8EDBE4-6D5E-2242-B6DF-2105CE3ADFA0}" type="parTrans" cxnId="{76DCAE9D-51F1-7446-BEF8-CCBE4BDF7DEF}">
      <dgm:prSet/>
      <dgm:spPr/>
      <dgm:t>
        <a:bodyPr/>
        <a:lstStyle/>
        <a:p>
          <a:endParaRPr lang="en-US"/>
        </a:p>
      </dgm:t>
    </dgm:pt>
    <dgm:pt modelId="{2A5399BB-D481-5543-9207-EAE46DB42D26}" type="sibTrans" cxnId="{76DCAE9D-51F1-7446-BEF8-CCBE4BDF7DEF}">
      <dgm:prSet/>
      <dgm:spPr/>
      <dgm:t>
        <a:bodyPr/>
        <a:lstStyle/>
        <a:p>
          <a:endParaRPr lang="en-US"/>
        </a:p>
      </dgm:t>
    </dgm:pt>
    <dgm:pt modelId="{9797CFA2-6A52-C44B-8637-66C8455045D9}">
      <dgm:prSet phldrT="[Text]" custT="1"/>
      <dgm:spPr/>
      <dgm:t>
        <a:bodyPr/>
        <a:lstStyle/>
        <a:p>
          <a:r>
            <a:rPr lang="en-US" sz="1800" dirty="0"/>
            <a:t>Age</a:t>
          </a:r>
        </a:p>
      </dgm:t>
    </dgm:pt>
    <dgm:pt modelId="{C834DD9F-B449-7D4F-A925-3FD5CFFD526A}" type="parTrans" cxnId="{228C0CD6-2D6A-6448-A712-697C24AF2035}">
      <dgm:prSet/>
      <dgm:spPr/>
      <dgm:t>
        <a:bodyPr/>
        <a:lstStyle/>
        <a:p>
          <a:endParaRPr lang="en-US"/>
        </a:p>
      </dgm:t>
    </dgm:pt>
    <dgm:pt modelId="{38320477-8D17-284E-8B76-C8B62CB362BA}" type="sibTrans" cxnId="{228C0CD6-2D6A-6448-A712-697C24AF2035}">
      <dgm:prSet/>
      <dgm:spPr/>
      <dgm:t>
        <a:bodyPr/>
        <a:lstStyle/>
        <a:p>
          <a:endParaRPr lang="en-US"/>
        </a:p>
      </dgm:t>
    </dgm:pt>
    <dgm:pt modelId="{181F1DDE-B2F2-0440-8F6C-B3CFE94C8745}">
      <dgm:prSet phldrT="[Text]" custT="1"/>
      <dgm:spPr/>
      <dgm:t>
        <a:bodyPr/>
        <a:lstStyle/>
        <a:p>
          <a:r>
            <a:rPr lang="en-US" sz="1800" dirty="0"/>
            <a:t>Smoking</a:t>
          </a:r>
        </a:p>
      </dgm:t>
    </dgm:pt>
    <dgm:pt modelId="{231A82B5-D005-FA42-81EC-42E19115578D}" type="parTrans" cxnId="{47C9BECA-C09B-F646-875E-D07E2697B58B}">
      <dgm:prSet/>
      <dgm:spPr/>
      <dgm:t>
        <a:bodyPr/>
        <a:lstStyle/>
        <a:p>
          <a:endParaRPr lang="en-US"/>
        </a:p>
      </dgm:t>
    </dgm:pt>
    <dgm:pt modelId="{ECFEFC61-4899-FF4C-B964-E03EDD442766}" type="sibTrans" cxnId="{47C9BECA-C09B-F646-875E-D07E2697B58B}">
      <dgm:prSet/>
      <dgm:spPr/>
      <dgm:t>
        <a:bodyPr/>
        <a:lstStyle/>
        <a:p>
          <a:endParaRPr lang="en-US"/>
        </a:p>
      </dgm:t>
    </dgm:pt>
    <dgm:pt modelId="{F6F787EC-E9C3-FD4C-8253-45619878D3D8}">
      <dgm:prSet phldrT="[Text]" custT="1"/>
      <dgm:spPr/>
      <dgm:t>
        <a:bodyPr/>
        <a:lstStyle/>
        <a:p>
          <a:r>
            <a:rPr lang="en-US" sz="1800" dirty="0"/>
            <a:t>Gender</a:t>
          </a:r>
        </a:p>
      </dgm:t>
    </dgm:pt>
    <dgm:pt modelId="{7EA4D3EF-4D66-EE45-BD1C-A4502099FA96}" type="parTrans" cxnId="{2CACCDAC-4646-324A-9A04-3415F544CCC8}">
      <dgm:prSet/>
      <dgm:spPr/>
      <dgm:t>
        <a:bodyPr/>
        <a:lstStyle/>
        <a:p>
          <a:endParaRPr lang="en-US"/>
        </a:p>
      </dgm:t>
    </dgm:pt>
    <dgm:pt modelId="{18C34A12-6A6E-9047-9B6D-76002BC5A188}" type="sibTrans" cxnId="{2CACCDAC-4646-324A-9A04-3415F544CCC8}">
      <dgm:prSet/>
      <dgm:spPr/>
      <dgm:t>
        <a:bodyPr/>
        <a:lstStyle/>
        <a:p>
          <a:endParaRPr lang="en-US"/>
        </a:p>
      </dgm:t>
    </dgm:pt>
    <dgm:pt modelId="{75D20507-4B57-C24F-BB53-1C6105900B23}">
      <dgm:prSet phldrT="[Text]" custT="1"/>
      <dgm:spPr/>
      <dgm:t>
        <a:bodyPr/>
        <a:lstStyle/>
        <a:p>
          <a:r>
            <a:rPr lang="en-US" sz="1000" dirty="0"/>
            <a:t>Cardiovascular disease</a:t>
          </a:r>
        </a:p>
      </dgm:t>
    </dgm:pt>
    <dgm:pt modelId="{17477921-9699-EF48-A141-D8EEF1C6D5AE}" type="parTrans" cxnId="{967A6D5E-BEB4-D446-946C-10D6092B7F92}">
      <dgm:prSet/>
      <dgm:spPr/>
      <dgm:t>
        <a:bodyPr/>
        <a:lstStyle/>
        <a:p>
          <a:endParaRPr lang="en-US"/>
        </a:p>
      </dgm:t>
    </dgm:pt>
    <dgm:pt modelId="{ABE1E4F0-5507-0845-81B9-03F5788CF781}" type="sibTrans" cxnId="{967A6D5E-BEB4-D446-946C-10D6092B7F92}">
      <dgm:prSet/>
      <dgm:spPr/>
      <dgm:t>
        <a:bodyPr/>
        <a:lstStyle/>
        <a:p>
          <a:endParaRPr lang="en-US"/>
        </a:p>
      </dgm:t>
    </dgm:pt>
    <dgm:pt modelId="{1D6BC377-911D-4B49-AA9D-E704BFFB3698}">
      <dgm:prSet phldrT="[Text]" custT="1"/>
      <dgm:spPr/>
      <dgm:t>
        <a:bodyPr/>
        <a:lstStyle/>
        <a:p>
          <a:r>
            <a:rPr lang="en-US" sz="1800" dirty="0"/>
            <a:t>Diet</a:t>
          </a:r>
        </a:p>
      </dgm:t>
    </dgm:pt>
    <dgm:pt modelId="{72D54D17-40CA-AA4D-AC5C-35B02FE77AF1}" type="parTrans" cxnId="{464182D4-DD40-E648-A159-452AA59458B0}">
      <dgm:prSet/>
      <dgm:spPr/>
      <dgm:t>
        <a:bodyPr/>
        <a:lstStyle/>
        <a:p>
          <a:endParaRPr lang="en-US"/>
        </a:p>
      </dgm:t>
    </dgm:pt>
    <dgm:pt modelId="{3601FD26-DDC4-7F4E-A5BA-1EB2D4C6FE8B}" type="sibTrans" cxnId="{464182D4-DD40-E648-A159-452AA59458B0}">
      <dgm:prSet/>
      <dgm:spPr/>
      <dgm:t>
        <a:bodyPr/>
        <a:lstStyle/>
        <a:p>
          <a:endParaRPr lang="en-US"/>
        </a:p>
      </dgm:t>
    </dgm:pt>
    <dgm:pt modelId="{80AC74B0-4F91-954D-81AC-6ACFA38C2FDC}">
      <dgm:prSet phldrT="[Text]" custT="1"/>
      <dgm:spPr/>
      <dgm:t>
        <a:bodyPr/>
        <a:lstStyle/>
        <a:p>
          <a:r>
            <a:rPr lang="en-US" sz="1800" dirty="0"/>
            <a:t>Ethnicity</a:t>
          </a:r>
        </a:p>
      </dgm:t>
    </dgm:pt>
    <dgm:pt modelId="{EBE94EC6-3394-1A4B-A2B6-B904CC787A94}" type="sibTrans" cxnId="{813E3BD2-8987-8C40-8ECA-4E4E98F13C77}">
      <dgm:prSet/>
      <dgm:spPr/>
      <dgm:t>
        <a:bodyPr/>
        <a:lstStyle/>
        <a:p>
          <a:endParaRPr lang="en-US"/>
        </a:p>
      </dgm:t>
    </dgm:pt>
    <dgm:pt modelId="{6370E989-53B3-9849-98AD-FC97AE32FA26}" type="parTrans" cxnId="{813E3BD2-8987-8C40-8ECA-4E4E98F13C77}">
      <dgm:prSet/>
      <dgm:spPr/>
      <dgm:t>
        <a:bodyPr/>
        <a:lstStyle/>
        <a:p>
          <a:endParaRPr lang="en-US"/>
        </a:p>
      </dgm:t>
    </dgm:pt>
    <dgm:pt modelId="{31BFD7A5-8CBD-2043-A655-16BDBD783A80}" type="pres">
      <dgm:prSet presAssocID="{C2373943-45BD-1343-8C6C-7D5BB4466C24}" presName="Name0" presStyleCnt="0">
        <dgm:presLayoutVars>
          <dgm:chMax val="1"/>
          <dgm:dir/>
          <dgm:animLvl val="ctr"/>
          <dgm:resizeHandles val="exact"/>
        </dgm:presLayoutVars>
      </dgm:prSet>
      <dgm:spPr/>
    </dgm:pt>
    <dgm:pt modelId="{94FF40C6-C112-E040-A043-5EE5FA3CA4FB}" type="pres">
      <dgm:prSet presAssocID="{69D0B3FE-3B77-184B-B20C-ECE0A0E911E6}" presName="centerShape" presStyleLbl="node0" presStyleIdx="0" presStyleCnt="1"/>
      <dgm:spPr/>
    </dgm:pt>
    <dgm:pt modelId="{53FFB826-2252-3440-9D02-E49CA40EDCCD}" type="pres">
      <dgm:prSet presAssocID="{C834DD9F-B449-7D4F-A925-3FD5CFFD526A}" presName="parTrans" presStyleLbl="sibTrans2D1" presStyleIdx="0" presStyleCnt="6"/>
      <dgm:spPr/>
    </dgm:pt>
    <dgm:pt modelId="{D473C2A2-D1C0-2247-94A2-D54DBEE8B2CC}" type="pres">
      <dgm:prSet presAssocID="{C834DD9F-B449-7D4F-A925-3FD5CFFD526A}" presName="connectorText" presStyleLbl="sibTrans2D1" presStyleIdx="0" presStyleCnt="6"/>
      <dgm:spPr/>
    </dgm:pt>
    <dgm:pt modelId="{955E55BD-726C-EA4F-B6E8-98AEA972FAA9}" type="pres">
      <dgm:prSet presAssocID="{9797CFA2-6A52-C44B-8637-66C8455045D9}" presName="node" presStyleLbl="node1" presStyleIdx="0" presStyleCnt="6">
        <dgm:presLayoutVars>
          <dgm:bulletEnabled val="1"/>
        </dgm:presLayoutVars>
      </dgm:prSet>
      <dgm:spPr/>
    </dgm:pt>
    <dgm:pt modelId="{B07EBF32-BF56-E744-BE67-7539468C6A98}" type="pres">
      <dgm:prSet presAssocID="{231A82B5-D005-FA42-81EC-42E19115578D}" presName="parTrans" presStyleLbl="sibTrans2D1" presStyleIdx="1" presStyleCnt="6"/>
      <dgm:spPr/>
    </dgm:pt>
    <dgm:pt modelId="{9B4056EE-5B49-5E49-8A16-95C75657A886}" type="pres">
      <dgm:prSet presAssocID="{231A82B5-D005-FA42-81EC-42E19115578D}" presName="connectorText" presStyleLbl="sibTrans2D1" presStyleIdx="1" presStyleCnt="6"/>
      <dgm:spPr/>
    </dgm:pt>
    <dgm:pt modelId="{FC1932A8-8D31-E04D-B3DF-78EC2B5208A7}" type="pres">
      <dgm:prSet presAssocID="{181F1DDE-B2F2-0440-8F6C-B3CFE94C8745}" presName="node" presStyleLbl="node1" presStyleIdx="1" presStyleCnt="6">
        <dgm:presLayoutVars>
          <dgm:bulletEnabled val="1"/>
        </dgm:presLayoutVars>
      </dgm:prSet>
      <dgm:spPr/>
    </dgm:pt>
    <dgm:pt modelId="{3F241177-C61E-7941-ABC2-591970E41226}" type="pres">
      <dgm:prSet presAssocID="{7EA4D3EF-4D66-EE45-BD1C-A4502099FA96}" presName="parTrans" presStyleLbl="sibTrans2D1" presStyleIdx="2" presStyleCnt="6"/>
      <dgm:spPr/>
    </dgm:pt>
    <dgm:pt modelId="{42B469FE-A94A-814E-8A1B-AE55315EC611}" type="pres">
      <dgm:prSet presAssocID="{7EA4D3EF-4D66-EE45-BD1C-A4502099FA96}" presName="connectorText" presStyleLbl="sibTrans2D1" presStyleIdx="2" presStyleCnt="6"/>
      <dgm:spPr/>
    </dgm:pt>
    <dgm:pt modelId="{51831F0D-BF67-6146-B738-15126D7AF5BF}" type="pres">
      <dgm:prSet presAssocID="{F6F787EC-E9C3-FD4C-8253-45619878D3D8}" presName="node" presStyleLbl="node1" presStyleIdx="2" presStyleCnt="6">
        <dgm:presLayoutVars>
          <dgm:bulletEnabled val="1"/>
        </dgm:presLayoutVars>
      </dgm:prSet>
      <dgm:spPr/>
    </dgm:pt>
    <dgm:pt modelId="{522A1142-A92A-0B45-98A6-CED567FA1DC3}" type="pres">
      <dgm:prSet presAssocID="{6370E989-53B3-9849-98AD-FC97AE32FA26}" presName="parTrans" presStyleLbl="sibTrans2D1" presStyleIdx="3" presStyleCnt="6"/>
      <dgm:spPr/>
    </dgm:pt>
    <dgm:pt modelId="{C8A0A215-6C14-FA44-BB80-69B9FBF0C4BE}" type="pres">
      <dgm:prSet presAssocID="{6370E989-53B3-9849-98AD-FC97AE32FA26}" presName="connectorText" presStyleLbl="sibTrans2D1" presStyleIdx="3" presStyleCnt="6"/>
      <dgm:spPr/>
    </dgm:pt>
    <dgm:pt modelId="{0D805D48-EBEF-0E4B-93FE-6F7FEDE20ADD}" type="pres">
      <dgm:prSet presAssocID="{80AC74B0-4F91-954D-81AC-6ACFA38C2FDC}" presName="node" presStyleLbl="node1" presStyleIdx="3" presStyleCnt="6">
        <dgm:presLayoutVars>
          <dgm:bulletEnabled val="1"/>
        </dgm:presLayoutVars>
      </dgm:prSet>
      <dgm:spPr/>
    </dgm:pt>
    <dgm:pt modelId="{89BC064B-4FD8-AF4B-91F3-D947D30F3648}" type="pres">
      <dgm:prSet presAssocID="{17477921-9699-EF48-A141-D8EEF1C6D5AE}" presName="parTrans" presStyleLbl="sibTrans2D1" presStyleIdx="4" presStyleCnt="6"/>
      <dgm:spPr/>
    </dgm:pt>
    <dgm:pt modelId="{0ABAE84A-6022-FF47-A386-06AA51D5041A}" type="pres">
      <dgm:prSet presAssocID="{17477921-9699-EF48-A141-D8EEF1C6D5AE}" presName="connectorText" presStyleLbl="sibTrans2D1" presStyleIdx="4" presStyleCnt="6"/>
      <dgm:spPr/>
    </dgm:pt>
    <dgm:pt modelId="{B22251FB-1112-AD4C-B751-96D5D4D80BD2}" type="pres">
      <dgm:prSet presAssocID="{75D20507-4B57-C24F-BB53-1C6105900B23}" presName="node" presStyleLbl="node1" presStyleIdx="4" presStyleCnt="6">
        <dgm:presLayoutVars>
          <dgm:bulletEnabled val="1"/>
        </dgm:presLayoutVars>
      </dgm:prSet>
      <dgm:spPr/>
    </dgm:pt>
    <dgm:pt modelId="{3A4FF435-DFBF-E544-B05F-3D9CC470CDEE}" type="pres">
      <dgm:prSet presAssocID="{72D54D17-40CA-AA4D-AC5C-35B02FE77AF1}" presName="parTrans" presStyleLbl="sibTrans2D1" presStyleIdx="5" presStyleCnt="6"/>
      <dgm:spPr/>
    </dgm:pt>
    <dgm:pt modelId="{206339AA-788D-154C-8ED8-4CE73FD31B4D}" type="pres">
      <dgm:prSet presAssocID="{72D54D17-40CA-AA4D-AC5C-35B02FE77AF1}" presName="connectorText" presStyleLbl="sibTrans2D1" presStyleIdx="5" presStyleCnt="6"/>
      <dgm:spPr/>
    </dgm:pt>
    <dgm:pt modelId="{D072A813-79B5-6D4B-80E4-6C61BA5D0FF9}" type="pres">
      <dgm:prSet presAssocID="{1D6BC377-911D-4B49-AA9D-E704BFFB3698}" presName="node" presStyleLbl="node1" presStyleIdx="5" presStyleCnt="6">
        <dgm:presLayoutVars>
          <dgm:bulletEnabled val="1"/>
        </dgm:presLayoutVars>
      </dgm:prSet>
      <dgm:spPr/>
    </dgm:pt>
  </dgm:ptLst>
  <dgm:cxnLst>
    <dgm:cxn modelId="{588BEC14-F75A-C045-80B4-0AE11FF28F5E}" type="presOf" srcId="{6370E989-53B3-9849-98AD-FC97AE32FA26}" destId="{C8A0A215-6C14-FA44-BB80-69B9FBF0C4BE}" srcOrd="1" destOrd="0" presId="urn:microsoft.com/office/officeart/2005/8/layout/radial5"/>
    <dgm:cxn modelId="{8A946735-EA99-F846-97A8-136A457AFA51}" type="presOf" srcId="{72D54D17-40CA-AA4D-AC5C-35B02FE77AF1}" destId="{3A4FF435-DFBF-E544-B05F-3D9CC470CDEE}" srcOrd="0" destOrd="0" presId="urn:microsoft.com/office/officeart/2005/8/layout/radial5"/>
    <dgm:cxn modelId="{E64F6036-4C70-8444-A402-B8DA93F92AC3}" type="presOf" srcId="{9797CFA2-6A52-C44B-8637-66C8455045D9}" destId="{955E55BD-726C-EA4F-B6E8-98AEA972FAA9}" srcOrd="0" destOrd="0" presId="urn:microsoft.com/office/officeart/2005/8/layout/radial5"/>
    <dgm:cxn modelId="{12A1443F-22B0-8849-894B-AB48564227B8}" type="presOf" srcId="{181F1DDE-B2F2-0440-8F6C-B3CFE94C8745}" destId="{FC1932A8-8D31-E04D-B3DF-78EC2B5208A7}" srcOrd="0" destOrd="0" presId="urn:microsoft.com/office/officeart/2005/8/layout/radial5"/>
    <dgm:cxn modelId="{32CF8744-7456-BE44-B275-3284260E6D9E}" type="presOf" srcId="{75D20507-4B57-C24F-BB53-1C6105900B23}" destId="{B22251FB-1112-AD4C-B751-96D5D4D80BD2}" srcOrd="0" destOrd="0" presId="urn:microsoft.com/office/officeart/2005/8/layout/radial5"/>
    <dgm:cxn modelId="{13AF2348-6E6D-364C-A242-0EC74C506C6E}" type="presOf" srcId="{F6F787EC-E9C3-FD4C-8253-45619878D3D8}" destId="{51831F0D-BF67-6146-B738-15126D7AF5BF}" srcOrd="0" destOrd="0" presId="urn:microsoft.com/office/officeart/2005/8/layout/radial5"/>
    <dgm:cxn modelId="{FE3F2C48-CB74-844F-BF7F-D11203D3F849}" type="presOf" srcId="{231A82B5-D005-FA42-81EC-42E19115578D}" destId="{9B4056EE-5B49-5E49-8A16-95C75657A886}" srcOrd="1" destOrd="0" presId="urn:microsoft.com/office/officeart/2005/8/layout/radial5"/>
    <dgm:cxn modelId="{4C3DE654-6482-434C-999B-263F1B87D91B}" type="presOf" srcId="{80AC74B0-4F91-954D-81AC-6ACFA38C2FDC}" destId="{0D805D48-EBEF-0E4B-93FE-6F7FEDE20ADD}" srcOrd="0" destOrd="0" presId="urn:microsoft.com/office/officeart/2005/8/layout/radial5"/>
    <dgm:cxn modelId="{967A6D5E-BEB4-D446-946C-10D6092B7F92}" srcId="{69D0B3FE-3B77-184B-B20C-ECE0A0E911E6}" destId="{75D20507-4B57-C24F-BB53-1C6105900B23}" srcOrd="4" destOrd="0" parTransId="{17477921-9699-EF48-A141-D8EEF1C6D5AE}" sibTransId="{ABE1E4F0-5507-0845-81B9-03F5788CF781}"/>
    <dgm:cxn modelId="{18844C60-5E18-8E45-AF01-025F4CA7D992}" type="presOf" srcId="{17477921-9699-EF48-A141-D8EEF1C6D5AE}" destId="{89BC064B-4FD8-AF4B-91F3-D947D30F3648}" srcOrd="0" destOrd="0" presId="urn:microsoft.com/office/officeart/2005/8/layout/radial5"/>
    <dgm:cxn modelId="{3EE52768-D456-F746-801C-C41BCFEF126A}" type="presOf" srcId="{6370E989-53B3-9849-98AD-FC97AE32FA26}" destId="{522A1142-A92A-0B45-98A6-CED567FA1DC3}" srcOrd="0" destOrd="0" presId="urn:microsoft.com/office/officeart/2005/8/layout/radial5"/>
    <dgm:cxn modelId="{37634D86-77AC-C644-9A94-958A58707870}" type="presOf" srcId="{7EA4D3EF-4D66-EE45-BD1C-A4502099FA96}" destId="{42B469FE-A94A-814E-8A1B-AE55315EC611}" srcOrd="1" destOrd="0" presId="urn:microsoft.com/office/officeart/2005/8/layout/radial5"/>
    <dgm:cxn modelId="{76DCAE9D-51F1-7446-BEF8-CCBE4BDF7DEF}" srcId="{C2373943-45BD-1343-8C6C-7D5BB4466C24}" destId="{69D0B3FE-3B77-184B-B20C-ECE0A0E911E6}" srcOrd="0" destOrd="0" parTransId="{1C8EDBE4-6D5E-2242-B6DF-2105CE3ADFA0}" sibTransId="{2A5399BB-D481-5543-9207-EAE46DB42D26}"/>
    <dgm:cxn modelId="{FEC0E59F-BA1C-BC4E-A794-16FE046B205C}" type="presOf" srcId="{1D6BC377-911D-4B49-AA9D-E704BFFB3698}" destId="{D072A813-79B5-6D4B-80E4-6C61BA5D0FF9}" srcOrd="0" destOrd="0" presId="urn:microsoft.com/office/officeart/2005/8/layout/radial5"/>
    <dgm:cxn modelId="{2CACCDAC-4646-324A-9A04-3415F544CCC8}" srcId="{69D0B3FE-3B77-184B-B20C-ECE0A0E911E6}" destId="{F6F787EC-E9C3-FD4C-8253-45619878D3D8}" srcOrd="2" destOrd="0" parTransId="{7EA4D3EF-4D66-EE45-BD1C-A4502099FA96}" sibTransId="{18C34A12-6A6E-9047-9B6D-76002BC5A188}"/>
    <dgm:cxn modelId="{D3664CAF-9562-8C4F-9E84-F924F337EFA4}" type="presOf" srcId="{C834DD9F-B449-7D4F-A925-3FD5CFFD526A}" destId="{53FFB826-2252-3440-9D02-E49CA40EDCCD}" srcOrd="0" destOrd="0" presId="urn:microsoft.com/office/officeart/2005/8/layout/radial5"/>
    <dgm:cxn modelId="{7D344CB5-8A8D-B04D-91EC-921E04561706}" type="presOf" srcId="{7EA4D3EF-4D66-EE45-BD1C-A4502099FA96}" destId="{3F241177-C61E-7941-ABC2-591970E41226}" srcOrd="0" destOrd="0" presId="urn:microsoft.com/office/officeart/2005/8/layout/radial5"/>
    <dgm:cxn modelId="{05D5D5BC-AF4E-FA49-974F-EA7F1B420B5C}" type="presOf" srcId="{C2373943-45BD-1343-8C6C-7D5BB4466C24}" destId="{31BFD7A5-8CBD-2043-A655-16BDBD783A80}" srcOrd="0" destOrd="0" presId="urn:microsoft.com/office/officeart/2005/8/layout/radial5"/>
    <dgm:cxn modelId="{07D055C8-405A-C347-81E9-7E3CC25A54CB}" type="presOf" srcId="{69D0B3FE-3B77-184B-B20C-ECE0A0E911E6}" destId="{94FF40C6-C112-E040-A043-5EE5FA3CA4FB}" srcOrd="0" destOrd="0" presId="urn:microsoft.com/office/officeart/2005/8/layout/radial5"/>
    <dgm:cxn modelId="{47C9BECA-C09B-F646-875E-D07E2697B58B}" srcId="{69D0B3FE-3B77-184B-B20C-ECE0A0E911E6}" destId="{181F1DDE-B2F2-0440-8F6C-B3CFE94C8745}" srcOrd="1" destOrd="0" parTransId="{231A82B5-D005-FA42-81EC-42E19115578D}" sibTransId="{ECFEFC61-4899-FF4C-B964-E03EDD442766}"/>
    <dgm:cxn modelId="{813E3BD2-8987-8C40-8ECA-4E4E98F13C77}" srcId="{69D0B3FE-3B77-184B-B20C-ECE0A0E911E6}" destId="{80AC74B0-4F91-954D-81AC-6ACFA38C2FDC}" srcOrd="3" destOrd="0" parTransId="{6370E989-53B3-9849-98AD-FC97AE32FA26}" sibTransId="{EBE94EC6-3394-1A4B-A2B6-B904CC787A94}"/>
    <dgm:cxn modelId="{C86DABD3-62AB-2747-912A-316C4FBECDC8}" type="presOf" srcId="{17477921-9699-EF48-A141-D8EEF1C6D5AE}" destId="{0ABAE84A-6022-FF47-A386-06AA51D5041A}" srcOrd="1" destOrd="0" presId="urn:microsoft.com/office/officeart/2005/8/layout/radial5"/>
    <dgm:cxn modelId="{464182D4-DD40-E648-A159-452AA59458B0}" srcId="{69D0B3FE-3B77-184B-B20C-ECE0A0E911E6}" destId="{1D6BC377-911D-4B49-AA9D-E704BFFB3698}" srcOrd="5" destOrd="0" parTransId="{72D54D17-40CA-AA4D-AC5C-35B02FE77AF1}" sibTransId="{3601FD26-DDC4-7F4E-A5BA-1EB2D4C6FE8B}"/>
    <dgm:cxn modelId="{228C0CD6-2D6A-6448-A712-697C24AF2035}" srcId="{69D0B3FE-3B77-184B-B20C-ECE0A0E911E6}" destId="{9797CFA2-6A52-C44B-8637-66C8455045D9}" srcOrd="0" destOrd="0" parTransId="{C834DD9F-B449-7D4F-A925-3FD5CFFD526A}" sibTransId="{38320477-8D17-284E-8B76-C8B62CB362BA}"/>
    <dgm:cxn modelId="{EF11E5D7-2815-3349-B556-C3186D42C0D8}" type="presOf" srcId="{231A82B5-D005-FA42-81EC-42E19115578D}" destId="{B07EBF32-BF56-E744-BE67-7539468C6A98}" srcOrd="0" destOrd="0" presId="urn:microsoft.com/office/officeart/2005/8/layout/radial5"/>
    <dgm:cxn modelId="{EC48C2DC-51AE-A247-8FCE-3E13570F6D83}" type="presOf" srcId="{72D54D17-40CA-AA4D-AC5C-35B02FE77AF1}" destId="{206339AA-788D-154C-8ED8-4CE73FD31B4D}" srcOrd="1" destOrd="0" presId="urn:microsoft.com/office/officeart/2005/8/layout/radial5"/>
    <dgm:cxn modelId="{64CA00FE-7CC3-3C46-85EF-CF829100750A}" type="presOf" srcId="{C834DD9F-B449-7D4F-A925-3FD5CFFD526A}" destId="{D473C2A2-D1C0-2247-94A2-D54DBEE8B2CC}" srcOrd="1" destOrd="0" presId="urn:microsoft.com/office/officeart/2005/8/layout/radial5"/>
    <dgm:cxn modelId="{E7352E87-13C7-AB4F-B8CD-2F3BED614612}" type="presParOf" srcId="{31BFD7A5-8CBD-2043-A655-16BDBD783A80}" destId="{94FF40C6-C112-E040-A043-5EE5FA3CA4FB}" srcOrd="0" destOrd="0" presId="urn:microsoft.com/office/officeart/2005/8/layout/radial5"/>
    <dgm:cxn modelId="{C008C118-952E-C54B-8F75-0018AECC93ED}" type="presParOf" srcId="{31BFD7A5-8CBD-2043-A655-16BDBD783A80}" destId="{53FFB826-2252-3440-9D02-E49CA40EDCCD}" srcOrd="1" destOrd="0" presId="urn:microsoft.com/office/officeart/2005/8/layout/radial5"/>
    <dgm:cxn modelId="{77D1DE23-A465-7947-8FFA-2D6D69C5B724}" type="presParOf" srcId="{53FFB826-2252-3440-9D02-E49CA40EDCCD}" destId="{D473C2A2-D1C0-2247-94A2-D54DBEE8B2CC}" srcOrd="0" destOrd="0" presId="urn:microsoft.com/office/officeart/2005/8/layout/radial5"/>
    <dgm:cxn modelId="{8D475A58-C5B7-5B47-B4F1-B510B61097D2}" type="presParOf" srcId="{31BFD7A5-8CBD-2043-A655-16BDBD783A80}" destId="{955E55BD-726C-EA4F-B6E8-98AEA972FAA9}" srcOrd="2" destOrd="0" presId="urn:microsoft.com/office/officeart/2005/8/layout/radial5"/>
    <dgm:cxn modelId="{70BEDDEF-8CB8-8F47-8FA1-A72298EF20E9}" type="presParOf" srcId="{31BFD7A5-8CBD-2043-A655-16BDBD783A80}" destId="{B07EBF32-BF56-E744-BE67-7539468C6A98}" srcOrd="3" destOrd="0" presId="urn:microsoft.com/office/officeart/2005/8/layout/radial5"/>
    <dgm:cxn modelId="{855ABF30-B00C-644F-A4EA-3E24BA534938}" type="presParOf" srcId="{B07EBF32-BF56-E744-BE67-7539468C6A98}" destId="{9B4056EE-5B49-5E49-8A16-95C75657A886}" srcOrd="0" destOrd="0" presId="urn:microsoft.com/office/officeart/2005/8/layout/radial5"/>
    <dgm:cxn modelId="{6753B2AF-ABF2-DC48-AA36-419467778CD9}" type="presParOf" srcId="{31BFD7A5-8CBD-2043-A655-16BDBD783A80}" destId="{FC1932A8-8D31-E04D-B3DF-78EC2B5208A7}" srcOrd="4" destOrd="0" presId="urn:microsoft.com/office/officeart/2005/8/layout/radial5"/>
    <dgm:cxn modelId="{02351234-1D62-AE4E-8C9E-058F9D1ED783}" type="presParOf" srcId="{31BFD7A5-8CBD-2043-A655-16BDBD783A80}" destId="{3F241177-C61E-7941-ABC2-591970E41226}" srcOrd="5" destOrd="0" presId="urn:microsoft.com/office/officeart/2005/8/layout/radial5"/>
    <dgm:cxn modelId="{0A4979D6-5673-1F44-A8D2-00F42F8DE589}" type="presParOf" srcId="{3F241177-C61E-7941-ABC2-591970E41226}" destId="{42B469FE-A94A-814E-8A1B-AE55315EC611}" srcOrd="0" destOrd="0" presId="urn:microsoft.com/office/officeart/2005/8/layout/radial5"/>
    <dgm:cxn modelId="{D757F489-F6D0-3A45-A50B-163855955851}" type="presParOf" srcId="{31BFD7A5-8CBD-2043-A655-16BDBD783A80}" destId="{51831F0D-BF67-6146-B738-15126D7AF5BF}" srcOrd="6" destOrd="0" presId="urn:microsoft.com/office/officeart/2005/8/layout/radial5"/>
    <dgm:cxn modelId="{A3542A71-43EE-A54A-B3F1-D1DBD33CFADE}" type="presParOf" srcId="{31BFD7A5-8CBD-2043-A655-16BDBD783A80}" destId="{522A1142-A92A-0B45-98A6-CED567FA1DC3}" srcOrd="7" destOrd="0" presId="urn:microsoft.com/office/officeart/2005/8/layout/radial5"/>
    <dgm:cxn modelId="{3C8ECA0A-30FD-E747-9701-FF51263BF79B}" type="presParOf" srcId="{522A1142-A92A-0B45-98A6-CED567FA1DC3}" destId="{C8A0A215-6C14-FA44-BB80-69B9FBF0C4BE}" srcOrd="0" destOrd="0" presId="urn:microsoft.com/office/officeart/2005/8/layout/radial5"/>
    <dgm:cxn modelId="{09F87BB4-451C-FE4E-8E83-C5105F16BF69}" type="presParOf" srcId="{31BFD7A5-8CBD-2043-A655-16BDBD783A80}" destId="{0D805D48-EBEF-0E4B-93FE-6F7FEDE20ADD}" srcOrd="8" destOrd="0" presId="urn:microsoft.com/office/officeart/2005/8/layout/radial5"/>
    <dgm:cxn modelId="{18C34448-4EC7-1342-9E5A-CFE02816B3D1}" type="presParOf" srcId="{31BFD7A5-8CBD-2043-A655-16BDBD783A80}" destId="{89BC064B-4FD8-AF4B-91F3-D947D30F3648}" srcOrd="9" destOrd="0" presId="urn:microsoft.com/office/officeart/2005/8/layout/radial5"/>
    <dgm:cxn modelId="{5304CD8E-836A-6E4E-B758-7EA2523B75D8}" type="presParOf" srcId="{89BC064B-4FD8-AF4B-91F3-D947D30F3648}" destId="{0ABAE84A-6022-FF47-A386-06AA51D5041A}" srcOrd="0" destOrd="0" presId="urn:microsoft.com/office/officeart/2005/8/layout/radial5"/>
    <dgm:cxn modelId="{9642F353-98A5-4A49-BB52-31FB1D181C3D}" type="presParOf" srcId="{31BFD7A5-8CBD-2043-A655-16BDBD783A80}" destId="{B22251FB-1112-AD4C-B751-96D5D4D80BD2}" srcOrd="10" destOrd="0" presId="urn:microsoft.com/office/officeart/2005/8/layout/radial5"/>
    <dgm:cxn modelId="{0DC393DF-00B9-EF4C-8CDD-6F8306B263B9}" type="presParOf" srcId="{31BFD7A5-8CBD-2043-A655-16BDBD783A80}" destId="{3A4FF435-DFBF-E544-B05F-3D9CC470CDEE}" srcOrd="11" destOrd="0" presId="urn:microsoft.com/office/officeart/2005/8/layout/radial5"/>
    <dgm:cxn modelId="{BBB2BCB8-4A50-EB49-B091-3E221F83185D}" type="presParOf" srcId="{3A4FF435-DFBF-E544-B05F-3D9CC470CDEE}" destId="{206339AA-788D-154C-8ED8-4CE73FD31B4D}" srcOrd="0" destOrd="0" presId="urn:microsoft.com/office/officeart/2005/8/layout/radial5"/>
    <dgm:cxn modelId="{C4BBB65C-A354-8647-B45E-D89625EFE569}" type="presParOf" srcId="{31BFD7A5-8CBD-2043-A655-16BDBD783A80}" destId="{D072A813-79B5-6D4B-80E4-6C61BA5D0FF9}"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73943-45BD-1343-8C6C-7D5BB4466C24}" type="doc">
      <dgm:prSet loTypeId="urn:microsoft.com/office/officeart/2005/8/layout/radial5" loCatId="" qsTypeId="urn:microsoft.com/office/officeart/2005/8/quickstyle/simple1" qsCatId="simple" csTypeId="urn:microsoft.com/office/officeart/2005/8/colors/colorful3" csCatId="colorful" phldr="1"/>
      <dgm:spPr/>
      <dgm:t>
        <a:bodyPr/>
        <a:lstStyle/>
        <a:p>
          <a:endParaRPr lang="en-US"/>
        </a:p>
      </dgm:t>
    </dgm:pt>
    <dgm:pt modelId="{69D0B3FE-3B77-184B-B20C-ECE0A0E911E6}">
      <dgm:prSet phldrT="[Text]"/>
      <dgm:spPr/>
      <dgm:t>
        <a:bodyPr/>
        <a:lstStyle/>
        <a:p>
          <a:r>
            <a:rPr lang="en-US" b="1" dirty="0"/>
            <a:t>Environmental and genetic risk factors</a:t>
          </a:r>
        </a:p>
      </dgm:t>
    </dgm:pt>
    <dgm:pt modelId="{1C8EDBE4-6D5E-2242-B6DF-2105CE3ADFA0}" type="parTrans" cxnId="{76DCAE9D-51F1-7446-BEF8-CCBE4BDF7DEF}">
      <dgm:prSet/>
      <dgm:spPr/>
      <dgm:t>
        <a:bodyPr/>
        <a:lstStyle/>
        <a:p>
          <a:endParaRPr lang="en-US"/>
        </a:p>
      </dgm:t>
    </dgm:pt>
    <dgm:pt modelId="{2A5399BB-D481-5543-9207-EAE46DB42D26}" type="sibTrans" cxnId="{76DCAE9D-51F1-7446-BEF8-CCBE4BDF7DEF}">
      <dgm:prSet/>
      <dgm:spPr/>
      <dgm:t>
        <a:bodyPr/>
        <a:lstStyle/>
        <a:p>
          <a:endParaRPr lang="en-US"/>
        </a:p>
      </dgm:t>
    </dgm:pt>
    <dgm:pt modelId="{9797CFA2-6A52-C44B-8637-66C8455045D9}">
      <dgm:prSet phldrT="[Text]" custT="1"/>
      <dgm:spPr/>
      <dgm:t>
        <a:bodyPr/>
        <a:lstStyle/>
        <a:p>
          <a:r>
            <a:rPr lang="en-US" sz="1800" dirty="0"/>
            <a:t>Age</a:t>
          </a:r>
        </a:p>
      </dgm:t>
    </dgm:pt>
    <dgm:pt modelId="{C834DD9F-B449-7D4F-A925-3FD5CFFD526A}" type="parTrans" cxnId="{228C0CD6-2D6A-6448-A712-697C24AF2035}">
      <dgm:prSet/>
      <dgm:spPr/>
      <dgm:t>
        <a:bodyPr/>
        <a:lstStyle/>
        <a:p>
          <a:endParaRPr lang="en-US"/>
        </a:p>
      </dgm:t>
    </dgm:pt>
    <dgm:pt modelId="{38320477-8D17-284E-8B76-C8B62CB362BA}" type="sibTrans" cxnId="{228C0CD6-2D6A-6448-A712-697C24AF2035}">
      <dgm:prSet/>
      <dgm:spPr/>
      <dgm:t>
        <a:bodyPr/>
        <a:lstStyle/>
        <a:p>
          <a:endParaRPr lang="en-US"/>
        </a:p>
      </dgm:t>
    </dgm:pt>
    <dgm:pt modelId="{181F1DDE-B2F2-0440-8F6C-B3CFE94C8745}">
      <dgm:prSet phldrT="[Text]" custT="1"/>
      <dgm:spPr/>
      <dgm:t>
        <a:bodyPr/>
        <a:lstStyle/>
        <a:p>
          <a:r>
            <a:rPr lang="en-US" sz="1500" dirty="0"/>
            <a:t>Smoking</a:t>
          </a:r>
        </a:p>
      </dgm:t>
    </dgm:pt>
    <dgm:pt modelId="{231A82B5-D005-FA42-81EC-42E19115578D}" type="parTrans" cxnId="{47C9BECA-C09B-F646-875E-D07E2697B58B}">
      <dgm:prSet/>
      <dgm:spPr/>
      <dgm:t>
        <a:bodyPr/>
        <a:lstStyle/>
        <a:p>
          <a:endParaRPr lang="en-US"/>
        </a:p>
      </dgm:t>
    </dgm:pt>
    <dgm:pt modelId="{ECFEFC61-4899-FF4C-B964-E03EDD442766}" type="sibTrans" cxnId="{47C9BECA-C09B-F646-875E-D07E2697B58B}">
      <dgm:prSet/>
      <dgm:spPr/>
      <dgm:t>
        <a:bodyPr/>
        <a:lstStyle/>
        <a:p>
          <a:endParaRPr lang="en-US"/>
        </a:p>
      </dgm:t>
    </dgm:pt>
    <dgm:pt modelId="{F6F787EC-E9C3-FD4C-8253-45619878D3D8}">
      <dgm:prSet phldrT="[Text]" custT="1"/>
      <dgm:spPr/>
      <dgm:t>
        <a:bodyPr/>
        <a:lstStyle/>
        <a:p>
          <a:r>
            <a:rPr lang="en-US" sz="1800" dirty="0"/>
            <a:t>Sex</a:t>
          </a:r>
        </a:p>
      </dgm:t>
    </dgm:pt>
    <dgm:pt modelId="{7EA4D3EF-4D66-EE45-BD1C-A4502099FA96}" type="parTrans" cxnId="{2CACCDAC-4646-324A-9A04-3415F544CCC8}">
      <dgm:prSet/>
      <dgm:spPr/>
      <dgm:t>
        <a:bodyPr/>
        <a:lstStyle/>
        <a:p>
          <a:endParaRPr lang="en-US"/>
        </a:p>
      </dgm:t>
    </dgm:pt>
    <dgm:pt modelId="{18C34A12-6A6E-9047-9B6D-76002BC5A188}" type="sibTrans" cxnId="{2CACCDAC-4646-324A-9A04-3415F544CCC8}">
      <dgm:prSet/>
      <dgm:spPr/>
      <dgm:t>
        <a:bodyPr/>
        <a:lstStyle/>
        <a:p>
          <a:endParaRPr lang="en-US"/>
        </a:p>
      </dgm:t>
    </dgm:pt>
    <dgm:pt modelId="{75D20507-4B57-C24F-BB53-1C6105900B23}">
      <dgm:prSet phldrT="[Text]" custT="1"/>
      <dgm:spPr/>
      <dgm:t>
        <a:bodyPr/>
        <a:lstStyle/>
        <a:p>
          <a:r>
            <a:rPr lang="en-US" sz="800" dirty="0"/>
            <a:t>Cardiovascular</a:t>
          </a:r>
          <a:r>
            <a:rPr lang="en-US" sz="1000" dirty="0"/>
            <a:t> </a:t>
          </a:r>
        </a:p>
        <a:p>
          <a:r>
            <a:rPr lang="en-US" sz="1000" dirty="0"/>
            <a:t>disease</a:t>
          </a:r>
        </a:p>
      </dgm:t>
    </dgm:pt>
    <dgm:pt modelId="{17477921-9699-EF48-A141-D8EEF1C6D5AE}" type="parTrans" cxnId="{967A6D5E-BEB4-D446-946C-10D6092B7F92}">
      <dgm:prSet/>
      <dgm:spPr/>
      <dgm:t>
        <a:bodyPr/>
        <a:lstStyle/>
        <a:p>
          <a:endParaRPr lang="en-US"/>
        </a:p>
      </dgm:t>
    </dgm:pt>
    <dgm:pt modelId="{ABE1E4F0-5507-0845-81B9-03F5788CF781}" type="sibTrans" cxnId="{967A6D5E-BEB4-D446-946C-10D6092B7F92}">
      <dgm:prSet/>
      <dgm:spPr/>
      <dgm:t>
        <a:bodyPr/>
        <a:lstStyle/>
        <a:p>
          <a:endParaRPr lang="en-US"/>
        </a:p>
      </dgm:t>
    </dgm:pt>
    <dgm:pt modelId="{1D6BC377-911D-4B49-AA9D-E704BFFB3698}">
      <dgm:prSet phldrT="[Text]" custT="1"/>
      <dgm:spPr/>
      <dgm:t>
        <a:bodyPr/>
        <a:lstStyle/>
        <a:p>
          <a:r>
            <a:rPr lang="en-US" sz="1800" dirty="0"/>
            <a:t>Diet</a:t>
          </a:r>
        </a:p>
      </dgm:t>
    </dgm:pt>
    <dgm:pt modelId="{72D54D17-40CA-AA4D-AC5C-35B02FE77AF1}" type="parTrans" cxnId="{464182D4-DD40-E648-A159-452AA59458B0}">
      <dgm:prSet/>
      <dgm:spPr/>
      <dgm:t>
        <a:bodyPr/>
        <a:lstStyle/>
        <a:p>
          <a:endParaRPr lang="en-US"/>
        </a:p>
      </dgm:t>
    </dgm:pt>
    <dgm:pt modelId="{3601FD26-DDC4-7F4E-A5BA-1EB2D4C6FE8B}" type="sibTrans" cxnId="{464182D4-DD40-E648-A159-452AA59458B0}">
      <dgm:prSet/>
      <dgm:spPr/>
      <dgm:t>
        <a:bodyPr/>
        <a:lstStyle/>
        <a:p>
          <a:endParaRPr lang="en-US"/>
        </a:p>
      </dgm:t>
    </dgm:pt>
    <dgm:pt modelId="{80AC74B0-4F91-954D-81AC-6ACFA38C2FDC}">
      <dgm:prSet phldrT="[Text]" custT="1"/>
      <dgm:spPr/>
      <dgm:t>
        <a:bodyPr/>
        <a:lstStyle/>
        <a:p>
          <a:r>
            <a:rPr lang="en-US" sz="1600" dirty="0"/>
            <a:t>Ethnicity</a:t>
          </a:r>
        </a:p>
      </dgm:t>
    </dgm:pt>
    <dgm:pt modelId="{EBE94EC6-3394-1A4B-A2B6-B904CC787A94}" type="sibTrans" cxnId="{813E3BD2-8987-8C40-8ECA-4E4E98F13C77}">
      <dgm:prSet/>
      <dgm:spPr/>
      <dgm:t>
        <a:bodyPr/>
        <a:lstStyle/>
        <a:p>
          <a:endParaRPr lang="en-US"/>
        </a:p>
      </dgm:t>
    </dgm:pt>
    <dgm:pt modelId="{6370E989-53B3-9849-98AD-FC97AE32FA26}" type="parTrans" cxnId="{813E3BD2-8987-8C40-8ECA-4E4E98F13C77}">
      <dgm:prSet/>
      <dgm:spPr/>
      <dgm:t>
        <a:bodyPr/>
        <a:lstStyle/>
        <a:p>
          <a:endParaRPr lang="en-US"/>
        </a:p>
      </dgm:t>
    </dgm:pt>
    <dgm:pt modelId="{31BFD7A5-8CBD-2043-A655-16BDBD783A80}" type="pres">
      <dgm:prSet presAssocID="{C2373943-45BD-1343-8C6C-7D5BB4466C24}" presName="Name0" presStyleCnt="0">
        <dgm:presLayoutVars>
          <dgm:chMax val="1"/>
          <dgm:dir/>
          <dgm:animLvl val="ctr"/>
          <dgm:resizeHandles val="exact"/>
        </dgm:presLayoutVars>
      </dgm:prSet>
      <dgm:spPr/>
    </dgm:pt>
    <dgm:pt modelId="{94FF40C6-C112-E040-A043-5EE5FA3CA4FB}" type="pres">
      <dgm:prSet presAssocID="{69D0B3FE-3B77-184B-B20C-ECE0A0E911E6}" presName="centerShape" presStyleLbl="node0" presStyleIdx="0" presStyleCnt="1"/>
      <dgm:spPr/>
    </dgm:pt>
    <dgm:pt modelId="{53FFB826-2252-3440-9D02-E49CA40EDCCD}" type="pres">
      <dgm:prSet presAssocID="{C834DD9F-B449-7D4F-A925-3FD5CFFD526A}" presName="parTrans" presStyleLbl="sibTrans2D1" presStyleIdx="0" presStyleCnt="6"/>
      <dgm:spPr/>
    </dgm:pt>
    <dgm:pt modelId="{D473C2A2-D1C0-2247-94A2-D54DBEE8B2CC}" type="pres">
      <dgm:prSet presAssocID="{C834DD9F-B449-7D4F-A925-3FD5CFFD526A}" presName="connectorText" presStyleLbl="sibTrans2D1" presStyleIdx="0" presStyleCnt="6"/>
      <dgm:spPr/>
    </dgm:pt>
    <dgm:pt modelId="{955E55BD-726C-EA4F-B6E8-98AEA972FAA9}" type="pres">
      <dgm:prSet presAssocID="{9797CFA2-6A52-C44B-8637-66C8455045D9}" presName="node" presStyleLbl="node1" presStyleIdx="0" presStyleCnt="6">
        <dgm:presLayoutVars>
          <dgm:bulletEnabled val="1"/>
        </dgm:presLayoutVars>
      </dgm:prSet>
      <dgm:spPr/>
    </dgm:pt>
    <dgm:pt modelId="{B07EBF32-BF56-E744-BE67-7539468C6A98}" type="pres">
      <dgm:prSet presAssocID="{231A82B5-D005-FA42-81EC-42E19115578D}" presName="parTrans" presStyleLbl="sibTrans2D1" presStyleIdx="1" presStyleCnt="6"/>
      <dgm:spPr/>
    </dgm:pt>
    <dgm:pt modelId="{9B4056EE-5B49-5E49-8A16-95C75657A886}" type="pres">
      <dgm:prSet presAssocID="{231A82B5-D005-FA42-81EC-42E19115578D}" presName="connectorText" presStyleLbl="sibTrans2D1" presStyleIdx="1" presStyleCnt="6"/>
      <dgm:spPr/>
    </dgm:pt>
    <dgm:pt modelId="{FC1932A8-8D31-E04D-B3DF-78EC2B5208A7}" type="pres">
      <dgm:prSet presAssocID="{181F1DDE-B2F2-0440-8F6C-B3CFE94C8745}" presName="node" presStyleLbl="node1" presStyleIdx="1" presStyleCnt="6">
        <dgm:presLayoutVars>
          <dgm:bulletEnabled val="1"/>
        </dgm:presLayoutVars>
      </dgm:prSet>
      <dgm:spPr/>
    </dgm:pt>
    <dgm:pt modelId="{3F241177-C61E-7941-ABC2-591970E41226}" type="pres">
      <dgm:prSet presAssocID="{7EA4D3EF-4D66-EE45-BD1C-A4502099FA96}" presName="parTrans" presStyleLbl="sibTrans2D1" presStyleIdx="2" presStyleCnt="6"/>
      <dgm:spPr/>
    </dgm:pt>
    <dgm:pt modelId="{42B469FE-A94A-814E-8A1B-AE55315EC611}" type="pres">
      <dgm:prSet presAssocID="{7EA4D3EF-4D66-EE45-BD1C-A4502099FA96}" presName="connectorText" presStyleLbl="sibTrans2D1" presStyleIdx="2" presStyleCnt="6"/>
      <dgm:spPr/>
    </dgm:pt>
    <dgm:pt modelId="{51831F0D-BF67-6146-B738-15126D7AF5BF}" type="pres">
      <dgm:prSet presAssocID="{F6F787EC-E9C3-FD4C-8253-45619878D3D8}" presName="node" presStyleLbl="node1" presStyleIdx="2" presStyleCnt="6">
        <dgm:presLayoutVars>
          <dgm:bulletEnabled val="1"/>
        </dgm:presLayoutVars>
      </dgm:prSet>
      <dgm:spPr/>
    </dgm:pt>
    <dgm:pt modelId="{522A1142-A92A-0B45-98A6-CED567FA1DC3}" type="pres">
      <dgm:prSet presAssocID="{6370E989-53B3-9849-98AD-FC97AE32FA26}" presName="parTrans" presStyleLbl="sibTrans2D1" presStyleIdx="3" presStyleCnt="6"/>
      <dgm:spPr/>
    </dgm:pt>
    <dgm:pt modelId="{C8A0A215-6C14-FA44-BB80-69B9FBF0C4BE}" type="pres">
      <dgm:prSet presAssocID="{6370E989-53B3-9849-98AD-FC97AE32FA26}" presName="connectorText" presStyleLbl="sibTrans2D1" presStyleIdx="3" presStyleCnt="6"/>
      <dgm:spPr/>
    </dgm:pt>
    <dgm:pt modelId="{0D805D48-EBEF-0E4B-93FE-6F7FEDE20ADD}" type="pres">
      <dgm:prSet presAssocID="{80AC74B0-4F91-954D-81AC-6ACFA38C2FDC}" presName="node" presStyleLbl="node1" presStyleIdx="3" presStyleCnt="6">
        <dgm:presLayoutVars>
          <dgm:bulletEnabled val="1"/>
        </dgm:presLayoutVars>
      </dgm:prSet>
      <dgm:spPr/>
    </dgm:pt>
    <dgm:pt modelId="{89BC064B-4FD8-AF4B-91F3-D947D30F3648}" type="pres">
      <dgm:prSet presAssocID="{17477921-9699-EF48-A141-D8EEF1C6D5AE}" presName="parTrans" presStyleLbl="sibTrans2D1" presStyleIdx="4" presStyleCnt="6"/>
      <dgm:spPr/>
    </dgm:pt>
    <dgm:pt modelId="{0ABAE84A-6022-FF47-A386-06AA51D5041A}" type="pres">
      <dgm:prSet presAssocID="{17477921-9699-EF48-A141-D8EEF1C6D5AE}" presName="connectorText" presStyleLbl="sibTrans2D1" presStyleIdx="4" presStyleCnt="6"/>
      <dgm:spPr/>
    </dgm:pt>
    <dgm:pt modelId="{B22251FB-1112-AD4C-B751-96D5D4D80BD2}" type="pres">
      <dgm:prSet presAssocID="{75D20507-4B57-C24F-BB53-1C6105900B23}" presName="node" presStyleLbl="node1" presStyleIdx="4" presStyleCnt="6">
        <dgm:presLayoutVars>
          <dgm:bulletEnabled val="1"/>
        </dgm:presLayoutVars>
      </dgm:prSet>
      <dgm:spPr/>
    </dgm:pt>
    <dgm:pt modelId="{3A4FF435-DFBF-E544-B05F-3D9CC470CDEE}" type="pres">
      <dgm:prSet presAssocID="{72D54D17-40CA-AA4D-AC5C-35B02FE77AF1}" presName="parTrans" presStyleLbl="sibTrans2D1" presStyleIdx="5" presStyleCnt="6"/>
      <dgm:spPr/>
    </dgm:pt>
    <dgm:pt modelId="{206339AA-788D-154C-8ED8-4CE73FD31B4D}" type="pres">
      <dgm:prSet presAssocID="{72D54D17-40CA-AA4D-AC5C-35B02FE77AF1}" presName="connectorText" presStyleLbl="sibTrans2D1" presStyleIdx="5" presStyleCnt="6"/>
      <dgm:spPr/>
    </dgm:pt>
    <dgm:pt modelId="{D072A813-79B5-6D4B-80E4-6C61BA5D0FF9}" type="pres">
      <dgm:prSet presAssocID="{1D6BC377-911D-4B49-AA9D-E704BFFB3698}" presName="node" presStyleLbl="node1" presStyleIdx="5" presStyleCnt="6">
        <dgm:presLayoutVars>
          <dgm:bulletEnabled val="1"/>
        </dgm:presLayoutVars>
      </dgm:prSet>
      <dgm:spPr/>
    </dgm:pt>
  </dgm:ptLst>
  <dgm:cxnLst>
    <dgm:cxn modelId="{588BEC14-F75A-C045-80B4-0AE11FF28F5E}" type="presOf" srcId="{6370E989-53B3-9849-98AD-FC97AE32FA26}" destId="{C8A0A215-6C14-FA44-BB80-69B9FBF0C4BE}" srcOrd="1" destOrd="0" presId="urn:microsoft.com/office/officeart/2005/8/layout/radial5"/>
    <dgm:cxn modelId="{8A946735-EA99-F846-97A8-136A457AFA51}" type="presOf" srcId="{72D54D17-40CA-AA4D-AC5C-35B02FE77AF1}" destId="{3A4FF435-DFBF-E544-B05F-3D9CC470CDEE}" srcOrd="0" destOrd="0" presId="urn:microsoft.com/office/officeart/2005/8/layout/radial5"/>
    <dgm:cxn modelId="{E64F6036-4C70-8444-A402-B8DA93F92AC3}" type="presOf" srcId="{9797CFA2-6A52-C44B-8637-66C8455045D9}" destId="{955E55BD-726C-EA4F-B6E8-98AEA972FAA9}" srcOrd="0" destOrd="0" presId="urn:microsoft.com/office/officeart/2005/8/layout/radial5"/>
    <dgm:cxn modelId="{12A1443F-22B0-8849-894B-AB48564227B8}" type="presOf" srcId="{181F1DDE-B2F2-0440-8F6C-B3CFE94C8745}" destId="{FC1932A8-8D31-E04D-B3DF-78EC2B5208A7}" srcOrd="0" destOrd="0" presId="urn:microsoft.com/office/officeart/2005/8/layout/radial5"/>
    <dgm:cxn modelId="{32CF8744-7456-BE44-B275-3284260E6D9E}" type="presOf" srcId="{75D20507-4B57-C24F-BB53-1C6105900B23}" destId="{B22251FB-1112-AD4C-B751-96D5D4D80BD2}" srcOrd="0" destOrd="0" presId="urn:microsoft.com/office/officeart/2005/8/layout/radial5"/>
    <dgm:cxn modelId="{13AF2348-6E6D-364C-A242-0EC74C506C6E}" type="presOf" srcId="{F6F787EC-E9C3-FD4C-8253-45619878D3D8}" destId="{51831F0D-BF67-6146-B738-15126D7AF5BF}" srcOrd="0" destOrd="0" presId="urn:microsoft.com/office/officeart/2005/8/layout/radial5"/>
    <dgm:cxn modelId="{FE3F2C48-CB74-844F-BF7F-D11203D3F849}" type="presOf" srcId="{231A82B5-D005-FA42-81EC-42E19115578D}" destId="{9B4056EE-5B49-5E49-8A16-95C75657A886}" srcOrd="1" destOrd="0" presId="urn:microsoft.com/office/officeart/2005/8/layout/radial5"/>
    <dgm:cxn modelId="{4C3DE654-6482-434C-999B-263F1B87D91B}" type="presOf" srcId="{80AC74B0-4F91-954D-81AC-6ACFA38C2FDC}" destId="{0D805D48-EBEF-0E4B-93FE-6F7FEDE20ADD}" srcOrd="0" destOrd="0" presId="urn:microsoft.com/office/officeart/2005/8/layout/radial5"/>
    <dgm:cxn modelId="{967A6D5E-BEB4-D446-946C-10D6092B7F92}" srcId="{69D0B3FE-3B77-184B-B20C-ECE0A0E911E6}" destId="{75D20507-4B57-C24F-BB53-1C6105900B23}" srcOrd="4" destOrd="0" parTransId="{17477921-9699-EF48-A141-D8EEF1C6D5AE}" sibTransId="{ABE1E4F0-5507-0845-81B9-03F5788CF781}"/>
    <dgm:cxn modelId="{18844C60-5E18-8E45-AF01-025F4CA7D992}" type="presOf" srcId="{17477921-9699-EF48-A141-D8EEF1C6D5AE}" destId="{89BC064B-4FD8-AF4B-91F3-D947D30F3648}" srcOrd="0" destOrd="0" presId="urn:microsoft.com/office/officeart/2005/8/layout/radial5"/>
    <dgm:cxn modelId="{3EE52768-D456-F746-801C-C41BCFEF126A}" type="presOf" srcId="{6370E989-53B3-9849-98AD-FC97AE32FA26}" destId="{522A1142-A92A-0B45-98A6-CED567FA1DC3}" srcOrd="0" destOrd="0" presId="urn:microsoft.com/office/officeart/2005/8/layout/radial5"/>
    <dgm:cxn modelId="{37634D86-77AC-C644-9A94-958A58707870}" type="presOf" srcId="{7EA4D3EF-4D66-EE45-BD1C-A4502099FA96}" destId="{42B469FE-A94A-814E-8A1B-AE55315EC611}" srcOrd="1" destOrd="0" presId="urn:microsoft.com/office/officeart/2005/8/layout/radial5"/>
    <dgm:cxn modelId="{76DCAE9D-51F1-7446-BEF8-CCBE4BDF7DEF}" srcId="{C2373943-45BD-1343-8C6C-7D5BB4466C24}" destId="{69D0B3FE-3B77-184B-B20C-ECE0A0E911E6}" srcOrd="0" destOrd="0" parTransId="{1C8EDBE4-6D5E-2242-B6DF-2105CE3ADFA0}" sibTransId="{2A5399BB-D481-5543-9207-EAE46DB42D26}"/>
    <dgm:cxn modelId="{FEC0E59F-BA1C-BC4E-A794-16FE046B205C}" type="presOf" srcId="{1D6BC377-911D-4B49-AA9D-E704BFFB3698}" destId="{D072A813-79B5-6D4B-80E4-6C61BA5D0FF9}" srcOrd="0" destOrd="0" presId="urn:microsoft.com/office/officeart/2005/8/layout/radial5"/>
    <dgm:cxn modelId="{2CACCDAC-4646-324A-9A04-3415F544CCC8}" srcId="{69D0B3FE-3B77-184B-B20C-ECE0A0E911E6}" destId="{F6F787EC-E9C3-FD4C-8253-45619878D3D8}" srcOrd="2" destOrd="0" parTransId="{7EA4D3EF-4D66-EE45-BD1C-A4502099FA96}" sibTransId="{18C34A12-6A6E-9047-9B6D-76002BC5A188}"/>
    <dgm:cxn modelId="{D3664CAF-9562-8C4F-9E84-F924F337EFA4}" type="presOf" srcId="{C834DD9F-B449-7D4F-A925-3FD5CFFD526A}" destId="{53FFB826-2252-3440-9D02-E49CA40EDCCD}" srcOrd="0" destOrd="0" presId="urn:microsoft.com/office/officeart/2005/8/layout/radial5"/>
    <dgm:cxn modelId="{7D344CB5-8A8D-B04D-91EC-921E04561706}" type="presOf" srcId="{7EA4D3EF-4D66-EE45-BD1C-A4502099FA96}" destId="{3F241177-C61E-7941-ABC2-591970E41226}" srcOrd="0" destOrd="0" presId="urn:microsoft.com/office/officeart/2005/8/layout/radial5"/>
    <dgm:cxn modelId="{05D5D5BC-AF4E-FA49-974F-EA7F1B420B5C}" type="presOf" srcId="{C2373943-45BD-1343-8C6C-7D5BB4466C24}" destId="{31BFD7A5-8CBD-2043-A655-16BDBD783A80}" srcOrd="0" destOrd="0" presId="urn:microsoft.com/office/officeart/2005/8/layout/radial5"/>
    <dgm:cxn modelId="{07D055C8-405A-C347-81E9-7E3CC25A54CB}" type="presOf" srcId="{69D0B3FE-3B77-184B-B20C-ECE0A0E911E6}" destId="{94FF40C6-C112-E040-A043-5EE5FA3CA4FB}" srcOrd="0" destOrd="0" presId="urn:microsoft.com/office/officeart/2005/8/layout/radial5"/>
    <dgm:cxn modelId="{47C9BECA-C09B-F646-875E-D07E2697B58B}" srcId="{69D0B3FE-3B77-184B-B20C-ECE0A0E911E6}" destId="{181F1DDE-B2F2-0440-8F6C-B3CFE94C8745}" srcOrd="1" destOrd="0" parTransId="{231A82B5-D005-FA42-81EC-42E19115578D}" sibTransId="{ECFEFC61-4899-FF4C-B964-E03EDD442766}"/>
    <dgm:cxn modelId="{813E3BD2-8987-8C40-8ECA-4E4E98F13C77}" srcId="{69D0B3FE-3B77-184B-B20C-ECE0A0E911E6}" destId="{80AC74B0-4F91-954D-81AC-6ACFA38C2FDC}" srcOrd="3" destOrd="0" parTransId="{6370E989-53B3-9849-98AD-FC97AE32FA26}" sibTransId="{EBE94EC6-3394-1A4B-A2B6-B904CC787A94}"/>
    <dgm:cxn modelId="{C86DABD3-62AB-2747-912A-316C4FBECDC8}" type="presOf" srcId="{17477921-9699-EF48-A141-D8EEF1C6D5AE}" destId="{0ABAE84A-6022-FF47-A386-06AA51D5041A}" srcOrd="1" destOrd="0" presId="urn:microsoft.com/office/officeart/2005/8/layout/radial5"/>
    <dgm:cxn modelId="{464182D4-DD40-E648-A159-452AA59458B0}" srcId="{69D0B3FE-3B77-184B-B20C-ECE0A0E911E6}" destId="{1D6BC377-911D-4B49-AA9D-E704BFFB3698}" srcOrd="5" destOrd="0" parTransId="{72D54D17-40CA-AA4D-AC5C-35B02FE77AF1}" sibTransId="{3601FD26-DDC4-7F4E-A5BA-1EB2D4C6FE8B}"/>
    <dgm:cxn modelId="{228C0CD6-2D6A-6448-A712-697C24AF2035}" srcId="{69D0B3FE-3B77-184B-B20C-ECE0A0E911E6}" destId="{9797CFA2-6A52-C44B-8637-66C8455045D9}" srcOrd="0" destOrd="0" parTransId="{C834DD9F-B449-7D4F-A925-3FD5CFFD526A}" sibTransId="{38320477-8D17-284E-8B76-C8B62CB362BA}"/>
    <dgm:cxn modelId="{EF11E5D7-2815-3349-B556-C3186D42C0D8}" type="presOf" srcId="{231A82B5-D005-FA42-81EC-42E19115578D}" destId="{B07EBF32-BF56-E744-BE67-7539468C6A98}" srcOrd="0" destOrd="0" presId="urn:microsoft.com/office/officeart/2005/8/layout/radial5"/>
    <dgm:cxn modelId="{EC48C2DC-51AE-A247-8FCE-3E13570F6D83}" type="presOf" srcId="{72D54D17-40CA-AA4D-AC5C-35B02FE77AF1}" destId="{206339AA-788D-154C-8ED8-4CE73FD31B4D}" srcOrd="1" destOrd="0" presId="urn:microsoft.com/office/officeart/2005/8/layout/radial5"/>
    <dgm:cxn modelId="{64CA00FE-7CC3-3C46-85EF-CF829100750A}" type="presOf" srcId="{C834DD9F-B449-7D4F-A925-3FD5CFFD526A}" destId="{D473C2A2-D1C0-2247-94A2-D54DBEE8B2CC}" srcOrd="1" destOrd="0" presId="urn:microsoft.com/office/officeart/2005/8/layout/radial5"/>
    <dgm:cxn modelId="{E7352E87-13C7-AB4F-B8CD-2F3BED614612}" type="presParOf" srcId="{31BFD7A5-8CBD-2043-A655-16BDBD783A80}" destId="{94FF40C6-C112-E040-A043-5EE5FA3CA4FB}" srcOrd="0" destOrd="0" presId="urn:microsoft.com/office/officeart/2005/8/layout/radial5"/>
    <dgm:cxn modelId="{C008C118-952E-C54B-8F75-0018AECC93ED}" type="presParOf" srcId="{31BFD7A5-8CBD-2043-A655-16BDBD783A80}" destId="{53FFB826-2252-3440-9D02-E49CA40EDCCD}" srcOrd="1" destOrd="0" presId="urn:microsoft.com/office/officeart/2005/8/layout/radial5"/>
    <dgm:cxn modelId="{77D1DE23-A465-7947-8FFA-2D6D69C5B724}" type="presParOf" srcId="{53FFB826-2252-3440-9D02-E49CA40EDCCD}" destId="{D473C2A2-D1C0-2247-94A2-D54DBEE8B2CC}" srcOrd="0" destOrd="0" presId="urn:microsoft.com/office/officeart/2005/8/layout/radial5"/>
    <dgm:cxn modelId="{8D475A58-C5B7-5B47-B4F1-B510B61097D2}" type="presParOf" srcId="{31BFD7A5-8CBD-2043-A655-16BDBD783A80}" destId="{955E55BD-726C-EA4F-B6E8-98AEA972FAA9}" srcOrd="2" destOrd="0" presId="urn:microsoft.com/office/officeart/2005/8/layout/radial5"/>
    <dgm:cxn modelId="{70BEDDEF-8CB8-8F47-8FA1-A72298EF20E9}" type="presParOf" srcId="{31BFD7A5-8CBD-2043-A655-16BDBD783A80}" destId="{B07EBF32-BF56-E744-BE67-7539468C6A98}" srcOrd="3" destOrd="0" presId="urn:microsoft.com/office/officeart/2005/8/layout/radial5"/>
    <dgm:cxn modelId="{855ABF30-B00C-644F-A4EA-3E24BA534938}" type="presParOf" srcId="{B07EBF32-BF56-E744-BE67-7539468C6A98}" destId="{9B4056EE-5B49-5E49-8A16-95C75657A886}" srcOrd="0" destOrd="0" presId="urn:microsoft.com/office/officeart/2005/8/layout/radial5"/>
    <dgm:cxn modelId="{6753B2AF-ABF2-DC48-AA36-419467778CD9}" type="presParOf" srcId="{31BFD7A5-8CBD-2043-A655-16BDBD783A80}" destId="{FC1932A8-8D31-E04D-B3DF-78EC2B5208A7}" srcOrd="4" destOrd="0" presId="urn:microsoft.com/office/officeart/2005/8/layout/radial5"/>
    <dgm:cxn modelId="{02351234-1D62-AE4E-8C9E-058F9D1ED783}" type="presParOf" srcId="{31BFD7A5-8CBD-2043-A655-16BDBD783A80}" destId="{3F241177-C61E-7941-ABC2-591970E41226}" srcOrd="5" destOrd="0" presId="urn:microsoft.com/office/officeart/2005/8/layout/radial5"/>
    <dgm:cxn modelId="{0A4979D6-5673-1F44-A8D2-00F42F8DE589}" type="presParOf" srcId="{3F241177-C61E-7941-ABC2-591970E41226}" destId="{42B469FE-A94A-814E-8A1B-AE55315EC611}" srcOrd="0" destOrd="0" presId="urn:microsoft.com/office/officeart/2005/8/layout/radial5"/>
    <dgm:cxn modelId="{D757F489-F6D0-3A45-A50B-163855955851}" type="presParOf" srcId="{31BFD7A5-8CBD-2043-A655-16BDBD783A80}" destId="{51831F0D-BF67-6146-B738-15126D7AF5BF}" srcOrd="6" destOrd="0" presId="urn:microsoft.com/office/officeart/2005/8/layout/radial5"/>
    <dgm:cxn modelId="{A3542A71-43EE-A54A-B3F1-D1DBD33CFADE}" type="presParOf" srcId="{31BFD7A5-8CBD-2043-A655-16BDBD783A80}" destId="{522A1142-A92A-0B45-98A6-CED567FA1DC3}" srcOrd="7" destOrd="0" presId="urn:microsoft.com/office/officeart/2005/8/layout/radial5"/>
    <dgm:cxn modelId="{3C8ECA0A-30FD-E747-9701-FF51263BF79B}" type="presParOf" srcId="{522A1142-A92A-0B45-98A6-CED567FA1DC3}" destId="{C8A0A215-6C14-FA44-BB80-69B9FBF0C4BE}" srcOrd="0" destOrd="0" presId="urn:microsoft.com/office/officeart/2005/8/layout/radial5"/>
    <dgm:cxn modelId="{09F87BB4-451C-FE4E-8E83-C5105F16BF69}" type="presParOf" srcId="{31BFD7A5-8CBD-2043-A655-16BDBD783A80}" destId="{0D805D48-EBEF-0E4B-93FE-6F7FEDE20ADD}" srcOrd="8" destOrd="0" presId="urn:microsoft.com/office/officeart/2005/8/layout/radial5"/>
    <dgm:cxn modelId="{18C34448-4EC7-1342-9E5A-CFE02816B3D1}" type="presParOf" srcId="{31BFD7A5-8CBD-2043-A655-16BDBD783A80}" destId="{89BC064B-4FD8-AF4B-91F3-D947D30F3648}" srcOrd="9" destOrd="0" presId="urn:microsoft.com/office/officeart/2005/8/layout/radial5"/>
    <dgm:cxn modelId="{5304CD8E-836A-6E4E-B758-7EA2523B75D8}" type="presParOf" srcId="{89BC064B-4FD8-AF4B-91F3-D947D30F3648}" destId="{0ABAE84A-6022-FF47-A386-06AA51D5041A}" srcOrd="0" destOrd="0" presId="urn:microsoft.com/office/officeart/2005/8/layout/radial5"/>
    <dgm:cxn modelId="{9642F353-98A5-4A49-BB52-31FB1D181C3D}" type="presParOf" srcId="{31BFD7A5-8CBD-2043-A655-16BDBD783A80}" destId="{B22251FB-1112-AD4C-B751-96D5D4D80BD2}" srcOrd="10" destOrd="0" presId="urn:microsoft.com/office/officeart/2005/8/layout/radial5"/>
    <dgm:cxn modelId="{0DC393DF-00B9-EF4C-8CDD-6F8306B263B9}" type="presParOf" srcId="{31BFD7A5-8CBD-2043-A655-16BDBD783A80}" destId="{3A4FF435-DFBF-E544-B05F-3D9CC470CDEE}" srcOrd="11" destOrd="0" presId="urn:microsoft.com/office/officeart/2005/8/layout/radial5"/>
    <dgm:cxn modelId="{BBB2BCB8-4A50-EB49-B091-3E221F83185D}" type="presParOf" srcId="{3A4FF435-DFBF-E544-B05F-3D9CC470CDEE}" destId="{206339AA-788D-154C-8ED8-4CE73FD31B4D}" srcOrd="0" destOrd="0" presId="urn:microsoft.com/office/officeart/2005/8/layout/radial5"/>
    <dgm:cxn modelId="{C4BBB65C-A354-8647-B45E-D89625EFE569}" type="presParOf" srcId="{31BFD7A5-8CBD-2043-A655-16BDBD783A80}" destId="{D072A813-79B5-6D4B-80E4-6C61BA5D0FF9}"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F40C6-C112-E040-A043-5EE5FA3CA4FB}">
      <dsp:nvSpPr>
        <dsp:cNvPr id="0" name=""/>
        <dsp:cNvSpPr/>
      </dsp:nvSpPr>
      <dsp:spPr>
        <a:xfrm>
          <a:off x="3351609" y="1996942"/>
          <a:ext cx="1424781" cy="14247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Environmental and genetic risk factors</a:t>
          </a:r>
        </a:p>
      </dsp:txBody>
      <dsp:txXfrm>
        <a:off x="3560263" y="2205596"/>
        <a:ext cx="1007473" cy="1007473"/>
      </dsp:txXfrm>
    </dsp:sp>
    <dsp:sp modelId="{53FFB826-2252-3440-9D02-E49CA40EDCCD}">
      <dsp:nvSpPr>
        <dsp:cNvPr id="0" name=""/>
        <dsp:cNvSpPr/>
      </dsp:nvSpPr>
      <dsp:spPr>
        <a:xfrm rot="16200000">
          <a:off x="3913169" y="1478682"/>
          <a:ext cx="301660" cy="48442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958418" y="1620816"/>
        <a:ext cx="211162" cy="290655"/>
      </dsp:txXfrm>
    </dsp:sp>
    <dsp:sp modelId="{955E55BD-726C-EA4F-B6E8-98AEA972FAA9}">
      <dsp:nvSpPr>
        <dsp:cNvPr id="0" name=""/>
        <dsp:cNvSpPr/>
      </dsp:nvSpPr>
      <dsp:spPr>
        <a:xfrm>
          <a:off x="3351609" y="2990"/>
          <a:ext cx="1424781" cy="142478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Age</a:t>
          </a:r>
        </a:p>
      </dsp:txBody>
      <dsp:txXfrm>
        <a:off x="3560263" y="211644"/>
        <a:ext cx="1007473" cy="1007473"/>
      </dsp:txXfrm>
    </dsp:sp>
    <dsp:sp modelId="{B07EBF32-BF56-E744-BE67-7539468C6A98}">
      <dsp:nvSpPr>
        <dsp:cNvPr id="0" name=""/>
        <dsp:cNvSpPr/>
      </dsp:nvSpPr>
      <dsp:spPr>
        <a:xfrm rot="19800000">
          <a:off x="4769182" y="1972901"/>
          <a:ext cx="301660" cy="484425"/>
        </a:xfrm>
        <a:prstGeom prst="rightArrow">
          <a:avLst>
            <a:gd name="adj1" fmla="val 60000"/>
            <a:gd name="adj2" fmla="val 50000"/>
          </a:avLst>
        </a:prstGeom>
        <a:solidFill>
          <a:schemeClr val="accent3">
            <a:hueOff val="542120"/>
            <a:satOff val="20000"/>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775244" y="2092411"/>
        <a:ext cx="211162" cy="290655"/>
      </dsp:txXfrm>
    </dsp:sp>
    <dsp:sp modelId="{FC1932A8-8D31-E04D-B3DF-78EC2B5208A7}">
      <dsp:nvSpPr>
        <dsp:cNvPr id="0" name=""/>
        <dsp:cNvSpPr/>
      </dsp:nvSpPr>
      <dsp:spPr>
        <a:xfrm>
          <a:off x="5078422" y="999966"/>
          <a:ext cx="1424781" cy="1424781"/>
        </a:xfrm>
        <a:prstGeom prst="ellipse">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Smoking</a:t>
          </a:r>
        </a:p>
      </dsp:txBody>
      <dsp:txXfrm>
        <a:off x="5287076" y="1208620"/>
        <a:ext cx="1007473" cy="1007473"/>
      </dsp:txXfrm>
    </dsp:sp>
    <dsp:sp modelId="{3F241177-C61E-7941-ABC2-591970E41226}">
      <dsp:nvSpPr>
        <dsp:cNvPr id="0" name=""/>
        <dsp:cNvSpPr/>
      </dsp:nvSpPr>
      <dsp:spPr>
        <a:xfrm rot="1800000">
          <a:off x="4769182" y="2961339"/>
          <a:ext cx="301660" cy="484425"/>
        </a:xfrm>
        <a:prstGeom prst="rightArrow">
          <a:avLst>
            <a:gd name="adj1" fmla="val 60000"/>
            <a:gd name="adj2" fmla="val 50000"/>
          </a:avLst>
        </a:prstGeom>
        <a:solidFill>
          <a:schemeClr val="accent3">
            <a:hueOff val="1084240"/>
            <a:satOff val="40000"/>
            <a:lumOff val="-5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775244" y="3035600"/>
        <a:ext cx="211162" cy="290655"/>
      </dsp:txXfrm>
    </dsp:sp>
    <dsp:sp modelId="{51831F0D-BF67-6146-B738-15126D7AF5BF}">
      <dsp:nvSpPr>
        <dsp:cNvPr id="0" name=""/>
        <dsp:cNvSpPr/>
      </dsp:nvSpPr>
      <dsp:spPr>
        <a:xfrm>
          <a:off x="5078422" y="2993918"/>
          <a:ext cx="1424781" cy="1424781"/>
        </a:xfrm>
        <a:prstGeom prst="ellipse">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Gender</a:t>
          </a:r>
        </a:p>
      </dsp:txBody>
      <dsp:txXfrm>
        <a:off x="5287076" y="3202572"/>
        <a:ext cx="1007473" cy="1007473"/>
      </dsp:txXfrm>
    </dsp:sp>
    <dsp:sp modelId="{522A1142-A92A-0B45-98A6-CED567FA1DC3}">
      <dsp:nvSpPr>
        <dsp:cNvPr id="0" name=""/>
        <dsp:cNvSpPr/>
      </dsp:nvSpPr>
      <dsp:spPr>
        <a:xfrm rot="5400000">
          <a:off x="3913169" y="3455559"/>
          <a:ext cx="301660" cy="484425"/>
        </a:xfrm>
        <a:prstGeom prst="rightArrow">
          <a:avLst>
            <a:gd name="adj1" fmla="val 60000"/>
            <a:gd name="adj2" fmla="val 50000"/>
          </a:avLst>
        </a:prstGeom>
        <a:solidFill>
          <a:schemeClr val="accent3">
            <a:hueOff val="1626359"/>
            <a:satOff val="60000"/>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958418" y="3507195"/>
        <a:ext cx="211162" cy="290655"/>
      </dsp:txXfrm>
    </dsp:sp>
    <dsp:sp modelId="{0D805D48-EBEF-0E4B-93FE-6F7FEDE20ADD}">
      <dsp:nvSpPr>
        <dsp:cNvPr id="0" name=""/>
        <dsp:cNvSpPr/>
      </dsp:nvSpPr>
      <dsp:spPr>
        <a:xfrm>
          <a:off x="3351609" y="3990894"/>
          <a:ext cx="1424781" cy="1424781"/>
        </a:xfrm>
        <a:prstGeom prst="ellipse">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Ethnicity</a:t>
          </a:r>
        </a:p>
      </dsp:txBody>
      <dsp:txXfrm>
        <a:off x="3560263" y="4199548"/>
        <a:ext cx="1007473" cy="1007473"/>
      </dsp:txXfrm>
    </dsp:sp>
    <dsp:sp modelId="{89BC064B-4FD8-AF4B-91F3-D947D30F3648}">
      <dsp:nvSpPr>
        <dsp:cNvPr id="0" name=""/>
        <dsp:cNvSpPr/>
      </dsp:nvSpPr>
      <dsp:spPr>
        <a:xfrm rot="9000000">
          <a:off x="3057156" y="2961339"/>
          <a:ext cx="301660" cy="484425"/>
        </a:xfrm>
        <a:prstGeom prst="rightArrow">
          <a:avLst>
            <a:gd name="adj1" fmla="val 60000"/>
            <a:gd name="adj2" fmla="val 50000"/>
          </a:avLst>
        </a:prstGeom>
        <a:solidFill>
          <a:schemeClr val="accent3">
            <a:hueOff val="2168479"/>
            <a:satOff val="80000"/>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141592" y="3035600"/>
        <a:ext cx="211162" cy="290655"/>
      </dsp:txXfrm>
    </dsp:sp>
    <dsp:sp modelId="{B22251FB-1112-AD4C-B751-96D5D4D80BD2}">
      <dsp:nvSpPr>
        <dsp:cNvPr id="0" name=""/>
        <dsp:cNvSpPr/>
      </dsp:nvSpPr>
      <dsp:spPr>
        <a:xfrm>
          <a:off x="1624796" y="2993918"/>
          <a:ext cx="1424781" cy="1424781"/>
        </a:xfrm>
        <a:prstGeom prst="ellipse">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Cardiovascular disease</a:t>
          </a:r>
        </a:p>
      </dsp:txBody>
      <dsp:txXfrm>
        <a:off x="1833450" y="3202572"/>
        <a:ext cx="1007473" cy="1007473"/>
      </dsp:txXfrm>
    </dsp:sp>
    <dsp:sp modelId="{3A4FF435-DFBF-E544-B05F-3D9CC470CDEE}">
      <dsp:nvSpPr>
        <dsp:cNvPr id="0" name=""/>
        <dsp:cNvSpPr/>
      </dsp:nvSpPr>
      <dsp:spPr>
        <a:xfrm rot="12600000">
          <a:off x="3057156" y="1972901"/>
          <a:ext cx="301660" cy="484425"/>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141592" y="2092411"/>
        <a:ext cx="211162" cy="290655"/>
      </dsp:txXfrm>
    </dsp:sp>
    <dsp:sp modelId="{D072A813-79B5-6D4B-80E4-6C61BA5D0FF9}">
      <dsp:nvSpPr>
        <dsp:cNvPr id="0" name=""/>
        <dsp:cNvSpPr/>
      </dsp:nvSpPr>
      <dsp:spPr>
        <a:xfrm>
          <a:off x="1624796" y="999966"/>
          <a:ext cx="1424781" cy="1424781"/>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Diet</a:t>
          </a:r>
        </a:p>
      </dsp:txBody>
      <dsp:txXfrm>
        <a:off x="1833450" y="1208620"/>
        <a:ext cx="1007473" cy="1007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F40C6-C112-E040-A043-5EE5FA3CA4FB}">
      <dsp:nvSpPr>
        <dsp:cNvPr id="0" name=""/>
        <dsp:cNvSpPr/>
      </dsp:nvSpPr>
      <dsp:spPr>
        <a:xfrm>
          <a:off x="1695963" y="1629394"/>
          <a:ext cx="1160279" cy="116027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Environmental and genetic risk factors</a:t>
          </a:r>
        </a:p>
      </dsp:txBody>
      <dsp:txXfrm>
        <a:off x="1865882" y="1799313"/>
        <a:ext cx="820441" cy="820441"/>
      </dsp:txXfrm>
    </dsp:sp>
    <dsp:sp modelId="{53FFB826-2252-3440-9D02-E49CA40EDCCD}">
      <dsp:nvSpPr>
        <dsp:cNvPr id="0" name=""/>
        <dsp:cNvSpPr/>
      </dsp:nvSpPr>
      <dsp:spPr>
        <a:xfrm rot="16200000">
          <a:off x="2152396" y="1205740"/>
          <a:ext cx="247413" cy="39449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89508" y="1321751"/>
        <a:ext cx="173189" cy="236696"/>
      </dsp:txXfrm>
    </dsp:sp>
    <dsp:sp modelId="{955E55BD-726C-EA4F-B6E8-98AEA972FAA9}">
      <dsp:nvSpPr>
        <dsp:cNvPr id="0" name=""/>
        <dsp:cNvSpPr/>
      </dsp:nvSpPr>
      <dsp:spPr>
        <a:xfrm>
          <a:off x="1695963" y="2297"/>
          <a:ext cx="1160279" cy="116027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Age</a:t>
          </a:r>
        </a:p>
      </dsp:txBody>
      <dsp:txXfrm>
        <a:off x="1865882" y="172216"/>
        <a:ext cx="820441" cy="820441"/>
      </dsp:txXfrm>
    </dsp:sp>
    <dsp:sp modelId="{B07EBF32-BF56-E744-BE67-7539468C6A98}">
      <dsp:nvSpPr>
        <dsp:cNvPr id="0" name=""/>
        <dsp:cNvSpPr/>
      </dsp:nvSpPr>
      <dsp:spPr>
        <a:xfrm rot="19800000">
          <a:off x="2850885" y="1609013"/>
          <a:ext cx="247413" cy="394494"/>
        </a:xfrm>
        <a:prstGeom prst="rightArrow">
          <a:avLst>
            <a:gd name="adj1" fmla="val 60000"/>
            <a:gd name="adj2" fmla="val 50000"/>
          </a:avLst>
        </a:prstGeom>
        <a:solidFill>
          <a:schemeClr val="accent3">
            <a:hueOff val="542120"/>
            <a:satOff val="20000"/>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855857" y="1706468"/>
        <a:ext cx="173189" cy="236696"/>
      </dsp:txXfrm>
    </dsp:sp>
    <dsp:sp modelId="{FC1932A8-8D31-E04D-B3DF-78EC2B5208A7}">
      <dsp:nvSpPr>
        <dsp:cNvPr id="0" name=""/>
        <dsp:cNvSpPr/>
      </dsp:nvSpPr>
      <dsp:spPr>
        <a:xfrm>
          <a:off x="3105071" y="815846"/>
          <a:ext cx="1160279" cy="1160279"/>
        </a:xfrm>
        <a:prstGeom prst="ellipse">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Smoking</a:t>
          </a:r>
        </a:p>
      </dsp:txBody>
      <dsp:txXfrm>
        <a:off x="3274990" y="985765"/>
        <a:ext cx="820441" cy="820441"/>
      </dsp:txXfrm>
    </dsp:sp>
    <dsp:sp modelId="{3F241177-C61E-7941-ABC2-591970E41226}">
      <dsp:nvSpPr>
        <dsp:cNvPr id="0" name=""/>
        <dsp:cNvSpPr/>
      </dsp:nvSpPr>
      <dsp:spPr>
        <a:xfrm rot="1800000">
          <a:off x="2850885" y="2415560"/>
          <a:ext cx="247413" cy="394494"/>
        </a:xfrm>
        <a:prstGeom prst="rightArrow">
          <a:avLst>
            <a:gd name="adj1" fmla="val 60000"/>
            <a:gd name="adj2" fmla="val 50000"/>
          </a:avLst>
        </a:prstGeom>
        <a:solidFill>
          <a:schemeClr val="accent3">
            <a:hueOff val="1084240"/>
            <a:satOff val="40000"/>
            <a:lumOff val="-5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855857" y="2475903"/>
        <a:ext cx="173189" cy="236696"/>
      </dsp:txXfrm>
    </dsp:sp>
    <dsp:sp modelId="{51831F0D-BF67-6146-B738-15126D7AF5BF}">
      <dsp:nvSpPr>
        <dsp:cNvPr id="0" name=""/>
        <dsp:cNvSpPr/>
      </dsp:nvSpPr>
      <dsp:spPr>
        <a:xfrm>
          <a:off x="3105071" y="2442943"/>
          <a:ext cx="1160279" cy="1160279"/>
        </a:xfrm>
        <a:prstGeom prst="ellipse">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Sex</a:t>
          </a:r>
        </a:p>
      </dsp:txBody>
      <dsp:txXfrm>
        <a:off x="3274990" y="2612862"/>
        <a:ext cx="820441" cy="820441"/>
      </dsp:txXfrm>
    </dsp:sp>
    <dsp:sp modelId="{522A1142-A92A-0B45-98A6-CED567FA1DC3}">
      <dsp:nvSpPr>
        <dsp:cNvPr id="0" name=""/>
        <dsp:cNvSpPr/>
      </dsp:nvSpPr>
      <dsp:spPr>
        <a:xfrm rot="5400000">
          <a:off x="2152396" y="2818833"/>
          <a:ext cx="247413" cy="394494"/>
        </a:xfrm>
        <a:prstGeom prst="rightArrow">
          <a:avLst>
            <a:gd name="adj1" fmla="val 60000"/>
            <a:gd name="adj2" fmla="val 50000"/>
          </a:avLst>
        </a:prstGeom>
        <a:solidFill>
          <a:schemeClr val="accent3">
            <a:hueOff val="1626359"/>
            <a:satOff val="60000"/>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89508" y="2860620"/>
        <a:ext cx="173189" cy="236696"/>
      </dsp:txXfrm>
    </dsp:sp>
    <dsp:sp modelId="{0D805D48-EBEF-0E4B-93FE-6F7FEDE20ADD}">
      <dsp:nvSpPr>
        <dsp:cNvPr id="0" name=""/>
        <dsp:cNvSpPr/>
      </dsp:nvSpPr>
      <dsp:spPr>
        <a:xfrm>
          <a:off x="1695963" y="3256492"/>
          <a:ext cx="1160279" cy="1160279"/>
        </a:xfrm>
        <a:prstGeom prst="ellipse">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Ethnicity</a:t>
          </a:r>
        </a:p>
      </dsp:txBody>
      <dsp:txXfrm>
        <a:off x="1865882" y="3426411"/>
        <a:ext cx="820441" cy="820441"/>
      </dsp:txXfrm>
    </dsp:sp>
    <dsp:sp modelId="{89BC064B-4FD8-AF4B-91F3-D947D30F3648}">
      <dsp:nvSpPr>
        <dsp:cNvPr id="0" name=""/>
        <dsp:cNvSpPr/>
      </dsp:nvSpPr>
      <dsp:spPr>
        <a:xfrm rot="9000000">
          <a:off x="1453906" y="2415560"/>
          <a:ext cx="247413" cy="394494"/>
        </a:xfrm>
        <a:prstGeom prst="rightArrow">
          <a:avLst>
            <a:gd name="adj1" fmla="val 60000"/>
            <a:gd name="adj2" fmla="val 50000"/>
          </a:avLst>
        </a:prstGeom>
        <a:solidFill>
          <a:schemeClr val="accent3">
            <a:hueOff val="2168479"/>
            <a:satOff val="80000"/>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523158" y="2475903"/>
        <a:ext cx="173189" cy="236696"/>
      </dsp:txXfrm>
    </dsp:sp>
    <dsp:sp modelId="{B22251FB-1112-AD4C-B751-96D5D4D80BD2}">
      <dsp:nvSpPr>
        <dsp:cNvPr id="0" name=""/>
        <dsp:cNvSpPr/>
      </dsp:nvSpPr>
      <dsp:spPr>
        <a:xfrm>
          <a:off x="286855" y="2442943"/>
          <a:ext cx="1160279" cy="1160279"/>
        </a:xfrm>
        <a:prstGeom prst="ellipse">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Cardiovascular</a:t>
          </a:r>
          <a:r>
            <a:rPr lang="en-US" sz="1000" kern="1200" dirty="0"/>
            <a:t> </a:t>
          </a:r>
        </a:p>
        <a:p>
          <a:pPr marL="0" lvl="0" indent="0" algn="ctr" defTabSz="355600">
            <a:lnSpc>
              <a:spcPct val="90000"/>
            </a:lnSpc>
            <a:spcBef>
              <a:spcPct val="0"/>
            </a:spcBef>
            <a:spcAft>
              <a:spcPct val="35000"/>
            </a:spcAft>
            <a:buNone/>
          </a:pPr>
          <a:r>
            <a:rPr lang="en-US" sz="1000" kern="1200" dirty="0"/>
            <a:t>disease</a:t>
          </a:r>
        </a:p>
      </dsp:txBody>
      <dsp:txXfrm>
        <a:off x="456774" y="2612862"/>
        <a:ext cx="820441" cy="820441"/>
      </dsp:txXfrm>
    </dsp:sp>
    <dsp:sp modelId="{3A4FF435-DFBF-E544-B05F-3D9CC470CDEE}">
      <dsp:nvSpPr>
        <dsp:cNvPr id="0" name=""/>
        <dsp:cNvSpPr/>
      </dsp:nvSpPr>
      <dsp:spPr>
        <a:xfrm rot="12600000">
          <a:off x="1453906" y="1609013"/>
          <a:ext cx="247413" cy="394494"/>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523158" y="1706468"/>
        <a:ext cx="173189" cy="236696"/>
      </dsp:txXfrm>
    </dsp:sp>
    <dsp:sp modelId="{D072A813-79B5-6D4B-80E4-6C61BA5D0FF9}">
      <dsp:nvSpPr>
        <dsp:cNvPr id="0" name=""/>
        <dsp:cNvSpPr/>
      </dsp:nvSpPr>
      <dsp:spPr>
        <a:xfrm>
          <a:off x="286855" y="815846"/>
          <a:ext cx="1160279" cy="1160279"/>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Diet</a:t>
          </a:r>
        </a:p>
      </dsp:txBody>
      <dsp:txXfrm>
        <a:off x="456774" y="985765"/>
        <a:ext cx="820441" cy="82044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E84BA7D-4C6F-4592-B83E-B80C93F840B8}" type="datetimeFigureOut">
              <a:rPr lang="en-CA" smtClean="0"/>
              <a:t>2021-01-01</a:t>
            </a:fld>
            <a:endParaRPr lang="en-CA"/>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5DA59D-FC75-4BAB-B066-CC8404D57D03}" type="slidenum">
              <a:rPr lang="en-CA" smtClean="0"/>
              <a:t>‹#›</a:t>
            </a:fld>
            <a:endParaRPr lang="en-CA"/>
          </a:p>
        </p:txBody>
      </p:sp>
    </p:spTree>
    <p:extLst>
      <p:ext uri="{BB962C8B-B14F-4D97-AF65-F5344CB8AC3E}">
        <p14:creationId xmlns:p14="http://schemas.microsoft.com/office/powerpoint/2010/main" val="4202399581"/>
      </p:ext>
    </p:extLst>
  </p:cSld>
  <p:clrMap bg1="lt1" tx1="dk1" bg2="lt2" tx2="dk2" accent1="accent1" accent2="accent2" accent3="accent3" accent4="accent4" accent5="accent5" accent6="accent6" hlink="hlink" folHlink="folHlink"/>
  <p:notesStyle>
    <a:lvl1pPr marL="0" algn="l" defTabSz="914352" rtl="0" eaLnBrk="1" latinLnBrk="0" hangingPunct="1">
      <a:defRPr sz="1199" kern="1200">
        <a:solidFill>
          <a:schemeClr val="tx1"/>
        </a:solidFill>
        <a:latin typeface="+mn-lt"/>
        <a:ea typeface="+mn-ea"/>
        <a:cs typeface="+mn-cs"/>
      </a:defRPr>
    </a:lvl1pPr>
    <a:lvl2pPr marL="457174" algn="l" defTabSz="914352" rtl="0" eaLnBrk="1" latinLnBrk="0" hangingPunct="1">
      <a:defRPr sz="1199" kern="1200">
        <a:solidFill>
          <a:schemeClr val="tx1"/>
        </a:solidFill>
        <a:latin typeface="+mn-lt"/>
        <a:ea typeface="+mn-ea"/>
        <a:cs typeface="+mn-cs"/>
      </a:defRPr>
    </a:lvl2pPr>
    <a:lvl3pPr marL="914352" algn="l" defTabSz="914352" rtl="0" eaLnBrk="1" latinLnBrk="0" hangingPunct="1">
      <a:defRPr sz="1199" kern="1200">
        <a:solidFill>
          <a:schemeClr val="tx1"/>
        </a:solidFill>
        <a:latin typeface="+mn-lt"/>
        <a:ea typeface="+mn-ea"/>
        <a:cs typeface="+mn-cs"/>
      </a:defRPr>
    </a:lvl3pPr>
    <a:lvl4pPr marL="1371526" algn="l" defTabSz="914352" rtl="0" eaLnBrk="1" latinLnBrk="0" hangingPunct="1">
      <a:defRPr sz="1199" kern="1200">
        <a:solidFill>
          <a:schemeClr val="tx1"/>
        </a:solidFill>
        <a:latin typeface="+mn-lt"/>
        <a:ea typeface="+mn-ea"/>
        <a:cs typeface="+mn-cs"/>
      </a:defRPr>
    </a:lvl4pPr>
    <a:lvl5pPr marL="1828703" algn="l" defTabSz="914352" rtl="0" eaLnBrk="1" latinLnBrk="0" hangingPunct="1">
      <a:defRPr sz="1199" kern="1200">
        <a:solidFill>
          <a:schemeClr val="tx1"/>
        </a:solidFill>
        <a:latin typeface="+mn-lt"/>
        <a:ea typeface="+mn-ea"/>
        <a:cs typeface="+mn-cs"/>
      </a:defRPr>
    </a:lvl5pPr>
    <a:lvl6pPr marL="2285877" algn="l" defTabSz="914352" rtl="0" eaLnBrk="1" latinLnBrk="0" hangingPunct="1">
      <a:defRPr sz="1199" kern="1200">
        <a:solidFill>
          <a:schemeClr val="tx1"/>
        </a:solidFill>
        <a:latin typeface="+mn-lt"/>
        <a:ea typeface="+mn-ea"/>
        <a:cs typeface="+mn-cs"/>
      </a:defRPr>
    </a:lvl6pPr>
    <a:lvl7pPr marL="2743052" algn="l" defTabSz="914352" rtl="0" eaLnBrk="1" latinLnBrk="0" hangingPunct="1">
      <a:defRPr sz="1199" kern="1200">
        <a:solidFill>
          <a:schemeClr val="tx1"/>
        </a:solidFill>
        <a:latin typeface="+mn-lt"/>
        <a:ea typeface="+mn-ea"/>
        <a:cs typeface="+mn-cs"/>
      </a:defRPr>
    </a:lvl7pPr>
    <a:lvl8pPr marL="3200229" algn="l" defTabSz="914352" rtl="0" eaLnBrk="1" latinLnBrk="0" hangingPunct="1">
      <a:defRPr sz="1199" kern="1200">
        <a:solidFill>
          <a:schemeClr val="tx1"/>
        </a:solidFill>
        <a:latin typeface="+mn-lt"/>
        <a:ea typeface="+mn-ea"/>
        <a:cs typeface="+mn-cs"/>
      </a:defRPr>
    </a:lvl8pPr>
    <a:lvl9pPr marL="3657403" algn="l" defTabSz="914352"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Good morning everybody and happy Friday. Thanks for being here today. So today, I’ll be presenting on my attempt to use the epigenetic clocks to look at an age-associated disease in the eye known as age-related macular degeneration or AMD. </a:t>
            </a:r>
          </a:p>
          <a:p>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4E5DA59D-FC75-4BAB-B066-CC8404D57D03}" type="slidenum">
              <a:rPr lang="en-CA" smtClean="0"/>
              <a:t>1</a:t>
            </a:fld>
            <a:endParaRPr lang="en-CA"/>
          </a:p>
        </p:txBody>
      </p:sp>
    </p:spTree>
    <p:extLst>
      <p:ext uri="{BB962C8B-B14F-4D97-AF65-F5344CB8AC3E}">
        <p14:creationId xmlns:p14="http://schemas.microsoft.com/office/powerpoint/2010/main" val="138583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Preliminary PCA on the raw data shows that sex is the major source of variation in this dataset. It is interesting to see that age does not show up in the top PCs and disease state does not show up at all, so further exploration is needed to understand why that is. </a:t>
            </a:r>
          </a:p>
          <a:p>
            <a:endParaRPr lang="en-CA" sz="1199" b="0" i="0" u="none" strike="noStrike" kern="1200" dirty="0">
              <a:solidFill>
                <a:schemeClr val="tx1"/>
              </a:solidFill>
              <a:effectLst/>
              <a:latin typeface="+mn-lt"/>
              <a:ea typeface="+mn-ea"/>
              <a:cs typeface="+mn-cs"/>
            </a:endParaRPr>
          </a:p>
          <a:p>
            <a:r>
              <a:rPr lang="en-CA" sz="1199" b="1" i="0" u="none" strike="noStrike" kern="1200" dirty="0">
                <a:solidFill>
                  <a:schemeClr val="tx1"/>
                </a:solidFill>
                <a:effectLst/>
                <a:latin typeface="+mn-lt"/>
                <a:ea typeface="+mn-ea"/>
                <a:cs typeface="+mn-cs"/>
              </a:rPr>
              <a:t>The raw data PC explanation: </a:t>
            </a:r>
            <a:r>
              <a:rPr lang="en-CA" sz="1199" b="0" i="0" u="none" strike="noStrike" kern="1200" dirty="0">
                <a:solidFill>
                  <a:schemeClr val="tx1"/>
                </a:solidFill>
                <a:effectLst/>
                <a:latin typeface="+mn-lt"/>
                <a:ea typeface="+mn-ea"/>
                <a:cs typeface="+mn-cs"/>
              </a:rPr>
              <a:t>Sex appears in the top PC because it may be confounded by cell type - as cell type usually comes up first. Batch is confounded with other variables, such as disease state confounded with batch, which makes the data noisy - and also disease is not expected to be a large source of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difference.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10</a:t>
            </a:fld>
            <a:endParaRPr lang="en-CA"/>
          </a:p>
        </p:txBody>
      </p:sp>
    </p:spTree>
    <p:extLst>
      <p:ext uri="{BB962C8B-B14F-4D97-AF65-F5344CB8AC3E}">
        <p14:creationId xmlns:p14="http://schemas.microsoft.com/office/powerpoint/2010/main" val="1685222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Because it is a little concerning that age is not one of the main sources of variation as we typically see, I looked at a correlation matrix between all the variables that are available in the metadata. From this plot, you can see that age is correlated with chip and disease state is correlated with row, and and sex and disease state are both correlated with age. These are limitations of the data that I have to keep in mind as I proceed with my analysis moving forward.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11</a:t>
            </a:fld>
            <a:endParaRPr lang="en-CA"/>
          </a:p>
        </p:txBody>
      </p:sp>
    </p:spTree>
    <p:extLst>
      <p:ext uri="{BB962C8B-B14F-4D97-AF65-F5344CB8AC3E}">
        <p14:creationId xmlns:p14="http://schemas.microsoft.com/office/powerpoint/2010/main" val="1719252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Next I will quickly walk you through the checks that I have performed to filter out any bad samples. I performed an extensive check on these biological and technical metrics to ensure that the samples are up to par. Fortunately, all samples passed the checks so I did not need to discard any sample from this dataset, as the sample size is already quite low.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12</a:t>
            </a:fld>
            <a:endParaRPr lang="en-CA"/>
          </a:p>
        </p:txBody>
      </p:sp>
    </p:spTree>
    <p:extLst>
      <p:ext uri="{BB962C8B-B14F-4D97-AF65-F5344CB8AC3E}">
        <p14:creationId xmlns:p14="http://schemas.microsoft.com/office/powerpoint/2010/main" val="198392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A" sz="1199" b="0" i="0" u="none" strike="noStrike" kern="1200" dirty="0">
                <a:solidFill>
                  <a:schemeClr val="tx1"/>
                </a:solidFill>
                <a:effectLst/>
                <a:latin typeface="+mn-lt"/>
                <a:ea typeface="+mn-ea"/>
                <a:cs typeface="+mn-cs"/>
              </a:rPr>
              <a:t>As Horvath recommends using pre-normalised data, I only performed noob-normalisation to correct for background fluorescence and dye bias, as was suggested by David. The resulting distributions overall and between probe types are more comparable to one another after this step. </a:t>
            </a:r>
          </a:p>
          <a:p>
            <a:endParaRPr lang="en-CA" sz="1199" b="0" i="0" u="none" strike="noStrike" kern="1200" dirty="0">
              <a:solidFill>
                <a:schemeClr val="tx1"/>
              </a:solidFill>
              <a:effectLst/>
              <a:latin typeface="+mn-lt"/>
              <a:ea typeface="+mn-ea"/>
              <a:cs typeface="+mn-cs"/>
            </a:endParaRPr>
          </a:p>
          <a:p>
            <a:pPr rtl="0"/>
            <a:r>
              <a:rPr lang="en-CA" sz="1199" b="1" i="0" u="none" strike="noStrike" kern="1200" dirty="0">
                <a:solidFill>
                  <a:schemeClr val="tx1"/>
                </a:solidFill>
                <a:effectLst/>
                <a:latin typeface="+mn-lt"/>
                <a:ea typeface="+mn-ea"/>
                <a:cs typeface="+mn-cs"/>
              </a:rPr>
              <a:t>Only if asked: </a:t>
            </a:r>
            <a:r>
              <a:rPr lang="en-CA" sz="1199" b="0" i="0" u="none" strike="noStrike" kern="1200" dirty="0">
                <a:solidFill>
                  <a:schemeClr val="tx1"/>
                </a:solidFill>
                <a:effectLst/>
                <a:latin typeface="+mn-lt"/>
                <a:ea typeface="+mn-ea"/>
                <a:cs typeface="+mn-cs"/>
              </a:rPr>
              <a:t>Noob normalisation uses out-of-band probes on the array to estimate non-specific signals from the out-of-band intensities (which are wavelengths that are in the opposite colour channel to their design). These signals are then normalised in average intensity in the red and green colour channels. </a:t>
            </a:r>
          </a:p>
          <a:p>
            <a:pPr rtl="0"/>
            <a:r>
              <a:rPr lang="en-CA" sz="1199" b="0" i="0" u="none" strike="noStrike" kern="1200" dirty="0">
                <a:solidFill>
                  <a:schemeClr val="tx1"/>
                </a:solidFill>
                <a:effectLst/>
                <a:latin typeface="+mn-lt"/>
                <a:ea typeface="+mn-ea"/>
                <a:cs typeface="+mn-cs"/>
              </a:rPr>
              <a:t>Potential argument for a different choice of normalisation - While it is true that the choice of normalisation can introduce some variation by influencing the mean values of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age, the predicted ages demonstrated in Lisa’s paper are still within the error margin of the clocks. </a:t>
            </a:r>
          </a:p>
        </p:txBody>
      </p:sp>
      <p:sp>
        <p:nvSpPr>
          <p:cNvPr id="4" name="Slide Number Placeholder 3"/>
          <p:cNvSpPr>
            <a:spLocks noGrp="1"/>
          </p:cNvSpPr>
          <p:nvPr>
            <p:ph type="sldNum" sz="quarter" idx="5"/>
          </p:nvPr>
        </p:nvSpPr>
        <p:spPr/>
        <p:txBody>
          <a:bodyPr/>
          <a:lstStyle/>
          <a:p>
            <a:fld id="{4E5DA59D-FC75-4BAB-B066-CC8404D57D03}" type="slidenum">
              <a:rPr lang="en-CA" smtClean="0"/>
              <a:t>13</a:t>
            </a:fld>
            <a:endParaRPr lang="en-CA"/>
          </a:p>
        </p:txBody>
      </p:sp>
    </p:spTree>
    <p:extLst>
      <p:ext uri="{BB962C8B-B14F-4D97-AF65-F5344CB8AC3E}">
        <p14:creationId xmlns:p14="http://schemas.microsoft.com/office/powerpoint/2010/main" val="346381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CA" sz="1199"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5DA59D-FC75-4BAB-B066-CC8404D57D03}" type="slidenum">
              <a:rPr lang="en-CA" smtClean="0"/>
              <a:t>14</a:t>
            </a:fld>
            <a:endParaRPr lang="en-CA"/>
          </a:p>
        </p:txBody>
      </p:sp>
    </p:spTree>
    <p:extLst>
      <p:ext uri="{BB962C8B-B14F-4D97-AF65-F5344CB8AC3E}">
        <p14:creationId xmlns:p14="http://schemas.microsoft.com/office/powerpoint/2010/main" val="4052100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For those of you who are not familiar with epigenetic clocks, allow me to quickly provide you with the brief concept of what an epigenetic clock is. Epigenetic clocks are biomarkers of aging that use the methylation profile of age-associated CpG sites to approximate biological ages of tissues. They leverage the linearity of the methylation states of these sites that change gradually as we age. They are often used as powerful tools to provide the researcher an insight into determining the aging rate of certain tissues or individuals to indicate various health outcomes. Early epigenetic clocks are built as tools to approximate biological aging, but since then there has been an increase in the development of clocks that leverage other phenotypic profiles to approximate phenotypic aging. In this presentation, I will be using two important terms which are age acceleration, which is the difference between the predicted biological age and chronological age; and age acceleration residual which is the residual resulting from regressing predicted biological age with chronological age, although in the field, age acceleration residual is more broadly used to represent age acceleration as some residual terms take into account the underlying cell-type differences of the tissue predicted and thus are more biologically meaningful.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After normalisation, I uploaded my dataset onto Horvath’s online calculator to produce readings for various epigenetic clocks. </a:t>
            </a:r>
          </a:p>
          <a:p>
            <a:pPr rtl="0"/>
            <a:br>
              <a:rPr lang="en-CA" dirty="0"/>
            </a:br>
            <a:r>
              <a:rPr lang="en-CA" sz="1199" b="1" i="0" u="none" strike="noStrike" kern="1200" dirty="0">
                <a:solidFill>
                  <a:schemeClr val="tx1"/>
                </a:solidFill>
                <a:effectLst/>
                <a:latin typeface="+mn-lt"/>
                <a:ea typeface="+mn-ea"/>
                <a:cs typeface="+mn-cs"/>
              </a:rPr>
              <a:t>Only if asked: </a:t>
            </a:r>
            <a:r>
              <a:rPr lang="en-CA" sz="1199" b="0" i="0" u="none" strike="noStrike" kern="1200" dirty="0">
                <a:solidFill>
                  <a:schemeClr val="tx1"/>
                </a:solidFill>
                <a:effectLst/>
                <a:latin typeface="+mn-lt"/>
                <a:ea typeface="+mn-ea"/>
                <a:cs typeface="+mn-cs"/>
              </a:rPr>
              <a:t>What are the functions of the age-associated CpG sites? According to Horvath, the sites that are associated with the clock show significant enrichment for cell death/survival, cellular growth/proliferation, organismal/tissue development. </a:t>
            </a:r>
          </a:p>
          <a:p>
            <a:pPr rtl="0"/>
            <a:r>
              <a:rPr lang="en-CA" sz="1199" b="0" i="0" u="none" strike="noStrike" kern="1200" dirty="0">
                <a:solidFill>
                  <a:schemeClr val="tx1"/>
                </a:solidFill>
                <a:effectLst/>
                <a:latin typeface="+mn-lt"/>
                <a:ea typeface="+mn-ea"/>
                <a:cs typeface="+mn-cs"/>
              </a:rPr>
              <a:t>Horvath proposes the idea that the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age measures the cumulative work done by a kind of epigenetic maintenance system, which helps to maintain epigenetic stability. If this EMS model of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age is correct, then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age should be accelerated by many perturbations that affect epigenetic stability.</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Hannum’s extrinsic age acceleration has been described as a biomarker of immune system aging, and has been found to be associated with a wide range of traits, indicating a sensitivity to variations in environment and lifestyle.</a:t>
            </a:r>
          </a:p>
          <a:p>
            <a:pPr rtl="0"/>
            <a:r>
              <a:rPr lang="en-CA" sz="1199" b="0" i="0" u="none" strike="noStrike" kern="1200" dirty="0">
                <a:solidFill>
                  <a:schemeClr val="tx1"/>
                </a:solidFill>
                <a:effectLst/>
                <a:latin typeface="+mn-lt"/>
                <a:ea typeface="+mn-ea"/>
                <a:cs typeface="+mn-cs"/>
              </a:rPr>
              <a:t>Horvath’s extrinsic age acceleration is considered to be a fundamental, intrinsic cellular aging process, largely unrelated to lifestyle factors, although associations with a range of metabolic syndrome characteristics suggest a role in tracking metabolic aging processes. Meanwhile the greater number of significant variants, genomic loci, and genes associated with Horvath-EAA are consistent with the hypothesis that this measure of “cell-intrinsic” aging is less related to lifestyle and more under genetic control, and thus more likely to remain relatively stable.  </a:t>
            </a: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15</a:t>
            </a:fld>
            <a:endParaRPr lang="en-CA"/>
          </a:p>
        </p:txBody>
      </p:sp>
    </p:spTree>
    <p:extLst>
      <p:ext uri="{BB962C8B-B14F-4D97-AF65-F5344CB8AC3E}">
        <p14:creationId xmlns:p14="http://schemas.microsoft.com/office/powerpoint/2010/main" val="341760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I expect the predicted biological ages of AMD samples to be higher than normal samples using the epigenetic clocks. I also expect the age acceleration of AMD samples to be higher as compared to normal samples. As epigenetic clocks are biomarkers for biological aging, accelerated aging may represent higher health burden due to age-associated-diseases like AMD.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16</a:t>
            </a:fld>
            <a:endParaRPr lang="en-CA"/>
          </a:p>
        </p:txBody>
      </p:sp>
    </p:spTree>
    <p:extLst>
      <p:ext uri="{BB962C8B-B14F-4D97-AF65-F5344CB8AC3E}">
        <p14:creationId xmlns:p14="http://schemas.microsoft.com/office/powerpoint/2010/main" val="2320266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Before I present you with the epigenetic clock results, I’ll like to share some characteristics of the clocks with you. All the clocks differ by the age-associated CpG sites that they are built on. They also have vastly different sample sizes and tissue types for their training datasets. The most well-known epigenetic clock is Horvath’s clock, which is said to be able to predict the biological age of any tissue as it was built using 24 different sources. There are some tissue-specific clocks that are said to be more accurate in their prediction within tissue types that they are trained on such as Zhang’s clock and the Cortical clock. The difference between the two types of clock highlights a delicate balance that was considered when building a clock, either to build a widely applicable clock such as Horvath’s clock that may be hampered by its high error rate (in Horvath’s case, up to 3 years), or to build a clock based on a specific tissue set that will be more accurate but lacks in its applicability across different tissues, even though some has demonstrated their utilities to predict a small range of different tissues. There is also an increasing development of so-called second-generation clocks that are trained on not only chronological age, but also age-related and disease phenotypes such as mortality. For example, clocks such as </a:t>
            </a:r>
            <a:r>
              <a:rPr lang="en-CA" sz="1199" b="0" i="0" u="none" strike="noStrike" kern="1200" dirty="0" err="1">
                <a:solidFill>
                  <a:schemeClr val="tx1"/>
                </a:solidFill>
                <a:effectLst/>
                <a:latin typeface="+mn-lt"/>
                <a:ea typeface="+mn-ea"/>
                <a:cs typeface="+mn-cs"/>
              </a:rPr>
              <a:t>PhenoAge</a:t>
            </a:r>
            <a:r>
              <a:rPr lang="en-CA" sz="1199" b="0" i="0" u="none" strike="noStrike" kern="1200" dirty="0">
                <a:solidFill>
                  <a:schemeClr val="tx1"/>
                </a:solidFill>
                <a:effectLst/>
                <a:latin typeface="+mn-lt"/>
                <a:ea typeface="+mn-ea"/>
                <a:cs typeface="+mn-cs"/>
              </a:rPr>
              <a:t> and </a:t>
            </a:r>
            <a:r>
              <a:rPr lang="en-CA" sz="1199" b="0" i="0" u="none" strike="noStrike" kern="1200" dirty="0" err="1">
                <a:solidFill>
                  <a:schemeClr val="tx1"/>
                </a:solidFill>
                <a:effectLst/>
                <a:latin typeface="+mn-lt"/>
                <a:ea typeface="+mn-ea"/>
                <a:cs typeface="+mn-cs"/>
              </a:rPr>
              <a:t>GrimAge</a:t>
            </a:r>
            <a:r>
              <a:rPr lang="en-CA" sz="1199" b="0" i="0" u="none" strike="noStrike" kern="1200" dirty="0">
                <a:solidFill>
                  <a:schemeClr val="tx1"/>
                </a:solidFill>
                <a:effectLst/>
                <a:latin typeface="+mn-lt"/>
                <a:ea typeface="+mn-ea"/>
                <a:cs typeface="+mn-cs"/>
              </a:rPr>
              <a:t> incorporate various age-related biochemical measures, which allows the clock to capture age-associated phenotypes.</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I started with Horvath’s clock because the source tissue of this data is retinal pigment epithelium, and Horvath’s clock is a pan-tissue clock, so theoretically it should be able to predict age in these samples. Since the tissue that I’m using is so unique and not included in any of the training data for any currently available clocks, I decided to try my tissue with most of them to see how well they perform with my tissue. Overall, I explored 7 epigenetic clocks in total.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Why did I choose Horvath’s clock: Pan-tissue.</a:t>
            </a:r>
          </a:p>
          <a:p>
            <a:pPr rtl="0"/>
            <a:r>
              <a:rPr lang="en-CA" sz="1199" b="0" i="0" u="none" strike="noStrike" kern="1200" dirty="0">
                <a:solidFill>
                  <a:schemeClr val="tx1"/>
                </a:solidFill>
                <a:effectLst/>
                <a:latin typeface="+mn-lt"/>
                <a:ea typeface="+mn-ea"/>
                <a:cs typeface="+mn-cs"/>
              </a:rPr>
              <a:t>Why did I chose </a:t>
            </a:r>
            <a:r>
              <a:rPr lang="en-CA" sz="1199" b="0" i="0" u="none" strike="noStrike" kern="1200" dirty="0" err="1">
                <a:solidFill>
                  <a:schemeClr val="tx1"/>
                </a:solidFill>
                <a:effectLst/>
                <a:latin typeface="+mn-lt"/>
                <a:ea typeface="+mn-ea"/>
                <a:cs typeface="+mn-cs"/>
              </a:rPr>
              <a:t>Skin&amp;Blood</a:t>
            </a:r>
            <a:r>
              <a:rPr lang="en-CA" sz="1199" b="0" i="0" u="none" strike="noStrike" kern="1200" dirty="0">
                <a:solidFill>
                  <a:schemeClr val="tx1"/>
                </a:solidFill>
                <a:effectLst/>
                <a:latin typeface="+mn-lt"/>
                <a:ea typeface="+mn-ea"/>
                <a:cs typeface="+mn-cs"/>
              </a:rPr>
              <a:t> clock: Said to be able to accurately predict neurons, glia, brain.</a:t>
            </a:r>
          </a:p>
          <a:p>
            <a:pPr rtl="0"/>
            <a:r>
              <a:rPr lang="en-CA" sz="1199" b="0" i="0" u="none" strike="noStrike" kern="1200" dirty="0">
                <a:solidFill>
                  <a:schemeClr val="tx1"/>
                </a:solidFill>
                <a:effectLst/>
                <a:latin typeface="+mn-lt"/>
                <a:ea typeface="+mn-ea"/>
                <a:cs typeface="+mn-cs"/>
              </a:rPr>
              <a:t>Why did I choose Cortical clock: Accurately predict different brain cells. </a:t>
            </a:r>
          </a:p>
          <a:p>
            <a:pPr rtl="0"/>
            <a:br>
              <a:rPr lang="en-CA" dirty="0"/>
            </a:br>
            <a:r>
              <a:rPr lang="en-CA" sz="1199" b="1" i="0" u="none" strike="noStrike" kern="1200" dirty="0">
                <a:solidFill>
                  <a:schemeClr val="tx1"/>
                </a:solidFill>
                <a:effectLst/>
                <a:latin typeface="+mn-lt"/>
                <a:ea typeface="+mn-ea"/>
                <a:cs typeface="+mn-cs"/>
              </a:rPr>
              <a:t>Only if asked: </a:t>
            </a:r>
            <a:endParaRPr lang="en-CA" sz="1199" b="0" i="0" u="none" strike="noStrike" kern="1200" dirty="0">
              <a:solidFill>
                <a:schemeClr val="tx1"/>
              </a:solidFill>
              <a:effectLst/>
              <a:latin typeface="+mn-lt"/>
              <a:ea typeface="+mn-ea"/>
              <a:cs typeface="+mn-cs"/>
            </a:endParaRPr>
          </a:p>
          <a:p>
            <a:pPr rtl="0"/>
            <a:r>
              <a:rPr lang="en-CA" sz="1199" b="1" i="0" u="none" strike="noStrike" kern="1200" dirty="0">
                <a:solidFill>
                  <a:schemeClr val="tx1"/>
                </a:solidFill>
                <a:effectLst/>
                <a:latin typeface="+mn-lt"/>
                <a:ea typeface="+mn-ea"/>
                <a:cs typeface="+mn-cs"/>
              </a:rPr>
              <a:t>Why was </a:t>
            </a:r>
            <a:r>
              <a:rPr lang="en-CA" sz="1199" b="1" i="0" u="none" strike="noStrike" kern="1200" dirty="0" err="1">
                <a:solidFill>
                  <a:schemeClr val="tx1"/>
                </a:solidFill>
                <a:effectLst/>
                <a:latin typeface="+mn-lt"/>
                <a:ea typeface="+mn-ea"/>
                <a:cs typeface="+mn-cs"/>
              </a:rPr>
              <a:t>Skin&amp;Blood</a:t>
            </a:r>
            <a:r>
              <a:rPr lang="en-CA" sz="1199" b="1" i="0" u="none" strike="noStrike" kern="1200" dirty="0">
                <a:solidFill>
                  <a:schemeClr val="tx1"/>
                </a:solidFill>
                <a:effectLst/>
                <a:latin typeface="+mn-lt"/>
                <a:ea typeface="+mn-ea"/>
                <a:cs typeface="+mn-cs"/>
              </a:rPr>
              <a:t> clock built: </a:t>
            </a:r>
            <a:r>
              <a:rPr lang="en-CA" sz="1199" b="0" i="0" u="none" strike="noStrike" kern="1200" dirty="0">
                <a:solidFill>
                  <a:schemeClr val="tx1"/>
                </a:solidFill>
                <a:effectLst/>
                <a:latin typeface="+mn-lt"/>
                <a:ea typeface="+mn-ea"/>
                <a:cs typeface="+mn-cs"/>
              </a:rPr>
              <a:t>To overcome the sub-optimal prediction of Horvath’s clock for fibroblast tissues and to address a need for a fibroblast predictor that is widely used in ex vivo intervention studies. </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was Cortical clock built: </a:t>
            </a:r>
            <a:r>
              <a:rPr lang="en-CA" sz="1199" b="0" i="0" u="none" strike="noStrike" kern="1200" dirty="0">
                <a:solidFill>
                  <a:schemeClr val="tx1"/>
                </a:solidFill>
                <a:effectLst/>
                <a:latin typeface="+mn-lt"/>
                <a:ea typeface="+mn-ea"/>
                <a:cs typeface="+mn-cs"/>
              </a:rPr>
              <a:t>Existing clocks work sub-optimally in the human cortex, systematically underestimating age in elderly individuals. </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was Zhang’s clock built: </a:t>
            </a:r>
            <a:r>
              <a:rPr lang="en-CA" sz="1199" b="0" i="0" u="none" strike="noStrike" kern="1200" dirty="0">
                <a:solidFill>
                  <a:schemeClr val="tx1"/>
                </a:solidFill>
                <a:effectLst/>
                <a:latin typeface="+mn-lt"/>
                <a:ea typeface="+mn-ea"/>
                <a:cs typeface="+mn-cs"/>
              </a:rPr>
              <a:t>Argues that predictors based on small sample sizes are prone to confounding by cellular compositions (said that Horvath &amp; Hannum’s clocks were enriched in </a:t>
            </a:r>
            <a:r>
              <a:rPr lang="en-CA" sz="1199" b="0" i="0" u="none" strike="noStrike" kern="1200" dirty="0" err="1">
                <a:solidFill>
                  <a:schemeClr val="tx1"/>
                </a:solidFill>
                <a:effectLst/>
                <a:latin typeface="+mn-lt"/>
                <a:ea typeface="+mn-ea"/>
                <a:cs typeface="+mn-cs"/>
              </a:rPr>
              <a:t>CpGs</a:t>
            </a:r>
            <a:r>
              <a:rPr lang="en-CA" sz="1199" b="0" i="0" u="none" strike="noStrike" kern="1200" dirty="0">
                <a:solidFill>
                  <a:schemeClr val="tx1"/>
                </a:solidFill>
                <a:effectLst/>
                <a:latin typeface="+mn-lt"/>
                <a:ea typeface="+mn-ea"/>
                <a:cs typeface="+mn-cs"/>
              </a:rPr>
              <a:t> that show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heterogeneity across cell types), so wanted to build a predictor that best capture underlying age-associated sites can robustly estimate epigenetic age.</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was Hannum’s clock built: </a:t>
            </a:r>
            <a:r>
              <a:rPr lang="en-CA" sz="1199" b="0" i="0" u="none" strike="noStrike" kern="1200" dirty="0">
                <a:solidFill>
                  <a:schemeClr val="tx1"/>
                </a:solidFill>
                <a:effectLst/>
                <a:latin typeface="+mn-lt"/>
                <a:ea typeface="+mn-ea"/>
                <a:cs typeface="+mn-cs"/>
              </a:rPr>
              <a:t>Hannum predates Horvath’s clock, initially to characterise aging in blood.</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was Weidner’s clock built: </a:t>
            </a:r>
            <a:r>
              <a:rPr lang="en-CA" sz="1199" b="0" i="0" u="none" strike="noStrike" kern="1200" dirty="0">
                <a:solidFill>
                  <a:schemeClr val="tx1"/>
                </a:solidFill>
                <a:effectLst/>
                <a:latin typeface="+mn-lt"/>
                <a:ea typeface="+mn-ea"/>
                <a:cs typeface="+mn-cs"/>
              </a:rPr>
              <a:t>Hannum predates Horvath’s clock, wanted to see if they can find a cost effective method of characterising biological age using a little CpG sites as possible - using </a:t>
            </a:r>
            <a:r>
              <a:rPr lang="en-CA" sz="1199" b="0" i="0" u="none" strike="noStrike" kern="1200" dirty="0" err="1">
                <a:solidFill>
                  <a:schemeClr val="tx1"/>
                </a:solidFill>
                <a:effectLst/>
                <a:latin typeface="+mn-lt"/>
                <a:ea typeface="+mn-ea"/>
                <a:cs typeface="+mn-cs"/>
              </a:rPr>
              <a:t>bisulfite</a:t>
            </a:r>
            <a:r>
              <a:rPr lang="en-CA" sz="1199" b="0" i="0" u="none" strike="noStrike" kern="1200" dirty="0">
                <a:solidFill>
                  <a:schemeClr val="tx1"/>
                </a:solidFill>
                <a:effectLst/>
                <a:latin typeface="+mn-lt"/>
                <a:ea typeface="+mn-ea"/>
                <a:cs typeface="+mn-cs"/>
              </a:rPr>
              <a:t> sequencing. Horvath thinks that their age prediction is rubbish - high error rate (up to 13 years).</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was </a:t>
            </a:r>
            <a:r>
              <a:rPr lang="en-CA" sz="1199" b="1" i="0" u="none" strike="noStrike" kern="1200" dirty="0" err="1">
                <a:solidFill>
                  <a:schemeClr val="tx1"/>
                </a:solidFill>
                <a:effectLst/>
                <a:latin typeface="+mn-lt"/>
                <a:ea typeface="+mn-ea"/>
                <a:cs typeface="+mn-cs"/>
              </a:rPr>
              <a:t>PhenoAge</a:t>
            </a:r>
            <a:r>
              <a:rPr lang="en-CA" sz="1199" b="1" i="0" u="none" strike="noStrike" kern="1200" dirty="0">
                <a:solidFill>
                  <a:schemeClr val="tx1"/>
                </a:solidFill>
                <a:effectLst/>
                <a:latin typeface="+mn-lt"/>
                <a:ea typeface="+mn-ea"/>
                <a:cs typeface="+mn-cs"/>
              </a:rPr>
              <a:t> clock built: </a:t>
            </a:r>
            <a:r>
              <a:rPr lang="en-CA" sz="1199" b="0" i="0" u="none" strike="noStrike" kern="1200" dirty="0">
                <a:solidFill>
                  <a:schemeClr val="tx1"/>
                </a:solidFill>
                <a:effectLst/>
                <a:latin typeface="+mn-lt"/>
                <a:ea typeface="+mn-ea"/>
                <a:cs typeface="+mn-cs"/>
              </a:rPr>
              <a:t>Wanted to build a clock that can predict various aging outcomes - all-cause mortality, cancers, </a:t>
            </a:r>
            <a:r>
              <a:rPr lang="en-CA" sz="1199" b="0" i="0" u="none" strike="noStrike" kern="1200" dirty="0" err="1">
                <a:solidFill>
                  <a:schemeClr val="tx1"/>
                </a:solidFill>
                <a:effectLst/>
                <a:latin typeface="+mn-lt"/>
                <a:ea typeface="+mn-ea"/>
                <a:cs typeface="+mn-cs"/>
              </a:rPr>
              <a:t>healthspan</a:t>
            </a:r>
            <a:r>
              <a:rPr lang="en-CA" sz="1199" b="0" i="0" u="none" strike="noStrike" kern="1200" dirty="0">
                <a:solidFill>
                  <a:schemeClr val="tx1"/>
                </a:solidFill>
                <a:effectLst/>
                <a:latin typeface="+mn-lt"/>
                <a:ea typeface="+mn-ea"/>
                <a:cs typeface="+mn-cs"/>
              </a:rPr>
              <a:t>, physical function and Alzheimer’s.</a:t>
            </a:r>
          </a:p>
        </p:txBody>
      </p:sp>
      <p:sp>
        <p:nvSpPr>
          <p:cNvPr id="4" name="Slide Number Placeholder 3"/>
          <p:cNvSpPr>
            <a:spLocks noGrp="1"/>
          </p:cNvSpPr>
          <p:nvPr>
            <p:ph type="sldNum" sz="quarter" idx="5"/>
          </p:nvPr>
        </p:nvSpPr>
        <p:spPr/>
        <p:txBody>
          <a:bodyPr/>
          <a:lstStyle/>
          <a:p>
            <a:fld id="{4E5DA59D-FC75-4BAB-B066-CC8404D57D03}" type="slidenum">
              <a:rPr lang="en-CA" smtClean="0"/>
              <a:t>17</a:t>
            </a:fld>
            <a:endParaRPr lang="en-CA"/>
          </a:p>
        </p:txBody>
      </p:sp>
    </p:spTree>
    <p:extLst>
      <p:ext uri="{BB962C8B-B14F-4D97-AF65-F5344CB8AC3E}">
        <p14:creationId xmlns:p14="http://schemas.microsoft.com/office/powerpoint/2010/main" val="2818463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between the age-associated </a:t>
            </a:r>
            <a:r>
              <a:rPr lang="en-US" dirty="0" err="1"/>
              <a:t>CpGs</a:t>
            </a:r>
            <a:r>
              <a:rPr lang="en-US" dirty="0"/>
              <a:t> for all the clocks that I used. </a:t>
            </a:r>
          </a:p>
        </p:txBody>
      </p:sp>
      <p:sp>
        <p:nvSpPr>
          <p:cNvPr id="4" name="Slide Number Placeholder 3"/>
          <p:cNvSpPr>
            <a:spLocks noGrp="1"/>
          </p:cNvSpPr>
          <p:nvPr>
            <p:ph type="sldNum" sz="quarter" idx="5"/>
          </p:nvPr>
        </p:nvSpPr>
        <p:spPr/>
        <p:txBody>
          <a:bodyPr/>
          <a:lstStyle/>
          <a:p>
            <a:fld id="{4E5DA59D-FC75-4BAB-B066-CC8404D57D03}" type="slidenum">
              <a:rPr lang="en-CA" smtClean="0"/>
              <a:t>18</a:t>
            </a:fld>
            <a:endParaRPr lang="en-CA"/>
          </a:p>
        </p:txBody>
      </p:sp>
    </p:spTree>
    <p:extLst>
      <p:ext uri="{BB962C8B-B14F-4D97-AF65-F5344CB8AC3E}">
        <p14:creationId xmlns:p14="http://schemas.microsoft.com/office/powerpoint/2010/main" val="47468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After I applied the clocks to my dataset, I saw a systematic underestimation of the predicted biological ages of my samples across all clocks.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Among all epigenetic clocks tested, Horvath’s clock was able to produce predicted biological ages that are as close to the actual chronological ages as possible. However, as you can see from the regression plot next to you, it is still resulting in large underestimation. The y-axis in this plot shows the predicted biological ages and the x-axis shows their actual chronological ages. As you can see, some samples such as this [points] shows a 20 years predicted age, which is way lower than their 50 year chronological age.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19</a:t>
            </a:fld>
            <a:endParaRPr lang="en-CA"/>
          </a:p>
        </p:txBody>
      </p:sp>
    </p:spTree>
    <p:extLst>
      <p:ext uri="{BB962C8B-B14F-4D97-AF65-F5344CB8AC3E}">
        <p14:creationId xmlns:p14="http://schemas.microsoft.com/office/powerpoint/2010/main" val="43034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352" rtl="0" eaLnBrk="1" fontAlgn="auto" latinLnBrk="0" hangingPunct="1">
              <a:lnSpc>
                <a:spcPct val="100000"/>
              </a:lnSpc>
              <a:spcBef>
                <a:spcPts val="0"/>
              </a:spcBef>
              <a:spcAft>
                <a:spcPts val="0"/>
              </a:spcAft>
              <a:buClrTx/>
              <a:buSzTx/>
              <a:buFontTx/>
              <a:buNone/>
              <a:tabLst/>
              <a:defRPr/>
            </a:pPr>
            <a:r>
              <a:rPr lang="en-CA" sz="1199" kern="1200" dirty="0">
                <a:solidFill>
                  <a:schemeClr val="tx1"/>
                </a:solidFill>
                <a:effectLst/>
                <a:latin typeface="+mn-lt"/>
                <a:ea typeface="+mn-ea"/>
                <a:cs typeface="+mn-cs"/>
              </a:rPr>
              <a:t>So I’ll start with a brief background of what AMD or Age-Related Macular Degeneration is. AMD is a common degenerative disorder that affects the central retina of those over 50 years old. It is the leading cause of blindness in several populations. The disease is characterised by the accumulation of fatty deposits called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in the central retina. The effect of that accumulation is that your vision becomes impaired as shown in this figure here. It primarily exists in three forms - early, intermediate and late AMD. </a:t>
            </a:r>
          </a:p>
          <a:p>
            <a:endParaRPr lang="en-CA" dirty="0"/>
          </a:p>
        </p:txBody>
      </p:sp>
      <p:sp>
        <p:nvSpPr>
          <p:cNvPr id="4" name="Slide Number Placeholder 3"/>
          <p:cNvSpPr>
            <a:spLocks noGrp="1"/>
          </p:cNvSpPr>
          <p:nvPr>
            <p:ph type="sldNum" sz="quarter" idx="5"/>
          </p:nvPr>
        </p:nvSpPr>
        <p:spPr/>
        <p:txBody>
          <a:bodyPr/>
          <a:lstStyle/>
          <a:p>
            <a:fld id="{4E5DA59D-FC75-4BAB-B066-CC8404D57D03}" type="slidenum">
              <a:rPr lang="en-CA" smtClean="0"/>
              <a:t>2</a:t>
            </a:fld>
            <a:endParaRPr lang="en-CA"/>
          </a:p>
        </p:txBody>
      </p:sp>
    </p:spTree>
    <p:extLst>
      <p:ext uri="{BB962C8B-B14F-4D97-AF65-F5344CB8AC3E}">
        <p14:creationId xmlns:p14="http://schemas.microsoft.com/office/powerpoint/2010/main" val="553796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Looking at the predicted age, I think the choice of my tissue is the main factor that affects the clock’s predictive ability. This is further substantiated when I examine the tissues that are used to train Horvath’s clock that my tissue is not among them. However, it is interesting that despite the systematic underestimation, the correlation between the predicted age and the chronological age is very significant. I hypothesise that there may be some tissue specific markers that are shared between my tissue and the tissues that are used to train Horvath’s clock, so I look a little bit more into that.</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I found out that retinal pigment epithelium develops from the same germ line as other tissues that are used in Horvath’s clock such as skin tissues and neuronal tissues. In this diagram below, it describes the development of RPE from an optic vesicle into a more differentiated RPE layer. The authors suggest that this layer was derived from an ancestral ectodermal cell containing light-sensitive pigments into the anterior neuroectoderm that eventually derives into the optic neuroepithelium and then the RPE. Similarly, this neuroectoderm has also been described as the progenitor of neural tissues such as neurons and glia (Hartenstein 2015). Because of this shared lineage, I suspect that these tissues share some similar tissue-specific markers initially, but are eventually lost due to differentiation into the highly specialised tissue in RPE.</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20</a:t>
            </a:fld>
            <a:endParaRPr lang="en-CA"/>
          </a:p>
        </p:txBody>
      </p:sp>
    </p:spTree>
    <p:extLst>
      <p:ext uri="{BB962C8B-B14F-4D97-AF65-F5344CB8AC3E}">
        <p14:creationId xmlns:p14="http://schemas.microsoft.com/office/powerpoint/2010/main" val="95133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Given the shared lineage between my tissue and the ectoderm-derived tissues, I started to look in literature to see if there are other similar tissues that are systematically underestimated as well. Incidentally, the group that built the Cortical clock saw similar underestimations in their datasets of brain tissues, specifically amongst those of older ages. They saw that the clock started to underestimate the brain tissues over 60 years old as seen in this Bland-Altman plot. The expectation from a Bland-Altman plot is that when the means of the predicted age and actual age are plotted against the differences between them, we will see a strong pattern close to 0 if the predictions are accurate. Any deviations from 0 show inaccurate predictions. I plotted a similar Bland-Altman plot to see the predictive performance of my tissue as well and saw similar deviations. The authors propose several ideas that could possibly address this pattern that they are seeing, but the one that is the most relevant to my tissue is the possibility of non-linear aging later in life. They propose that as we age to later in life, the age-associated CpG sites that are characterised by the clocks slowly reach full methylation or complete demethylation, and thus do not represent the methylation patterns captured by the clocks.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The Bland-Altman plot for blood is equally interesting as we see all the points concentrated around 0. This brings up an interesting idea of looking at tissue-specific aging rates, as we see here that the aging of blood is more consistent throughout the different ages.</a:t>
            </a:r>
          </a:p>
          <a:p>
            <a:endParaRPr lang="en-CA" dirty="0"/>
          </a:p>
          <a:p>
            <a:pPr rtl="0"/>
            <a:r>
              <a:rPr lang="en-CA" sz="1199" b="1" i="0" u="none" strike="noStrike" kern="1200" dirty="0">
                <a:solidFill>
                  <a:schemeClr val="tx1"/>
                </a:solidFill>
                <a:effectLst/>
                <a:latin typeface="+mn-lt"/>
                <a:ea typeface="+mn-ea"/>
                <a:cs typeface="+mn-cs"/>
              </a:rPr>
              <a:t>Only if asked: </a:t>
            </a:r>
            <a:r>
              <a:rPr lang="en-CA" sz="1199" b="0" i="0" u="none" strike="noStrike" kern="1200" dirty="0">
                <a:solidFill>
                  <a:schemeClr val="tx1"/>
                </a:solidFill>
                <a:effectLst/>
                <a:latin typeface="+mn-lt"/>
                <a:ea typeface="+mn-ea"/>
                <a:cs typeface="+mn-cs"/>
              </a:rPr>
              <a:t>Explanation of Bland-Altman plot - The Y-axis of a Bland-Altman plot shows the difference between two quantitative measurements (A-B) and the X-axis shows the mean of the two quantitative measurements ((A+B)/2). In other words, the difference between the measurements is plotted against the mean of the measurements. B&amp;A recommends that 95% of all the points should lie within +/- 2 standard deviation of the mean difference. (</a:t>
            </a:r>
            <a:r>
              <a:rPr lang="en-CA" sz="1199" b="0" i="0" u="none" strike="noStrike" kern="1200" dirty="0" err="1">
                <a:solidFill>
                  <a:schemeClr val="tx1"/>
                </a:solidFill>
                <a:effectLst/>
                <a:latin typeface="+mn-lt"/>
                <a:ea typeface="+mn-ea"/>
                <a:cs typeface="+mn-cs"/>
              </a:rPr>
              <a:t>Giavarina</a:t>
            </a:r>
            <a:r>
              <a:rPr lang="en-CA" sz="1199" b="0" i="0" u="none" strike="noStrike" kern="1200" dirty="0">
                <a:solidFill>
                  <a:schemeClr val="tx1"/>
                </a:solidFill>
                <a:effectLst/>
                <a:latin typeface="+mn-lt"/>
                <a:ea typeface="+mn-ea"/>
                <a:cs typeface="+mn-cs"/>
              </a:rPr>
              <a:t> 2015).</a:t>
            </a:r>
          </a:p>
          <a:p>
            <a:pPr rtl="0"/>
            <a:r>
              <a:rPr lang="en-CA" sz="1199" b="0" i="0" u="none" strike="noStrike" kern="1200" dirty="0" err="1">
                <a:solidFill>
                  <a:schemeClr val="tx1"/>
                </a:solidFill>
                <a:effectLst/>
                <a:latin typeface="+mn-lt"/>
                <a:ea typeface="+mn-ea"/>
                <a:cs typeface="+mn-cs"/>
              </a:rPr>
              <a:t>Giavarina</a:t>
            </a:r>
            <a:r>
              <a:rPr lang="en-CA" sz="1199" b="0" i="0" u="none" strike="noStrike" kern="1200" dirty="0">
                <a:solidFill>
                  <a:schemeClr val="tx1"/>
                </a:solidFill>
                <a:effectLst/>
                <a:latin typeface="+mn-lt"/>
                <a:ea typeface="+mn-ea"/>
                <a:cs typeface="+mn-cs"/>
              </a:rPr>
              <a:t>, Davide (2015) Understanding Bland Altman Analysis. </a:t>
            </a:r>
            <a:r>
              <a:rPr lang="en-CA" sz="1199" b="0" i="0" u="none" strike="noStrike" kern="1200" dirty="0" err="1">
                <a:solidFill>
                  <a:schemeClr val="tx1"/>
                </a:solidFill>
                <a:effectLst/>
                <a:latin typeface="+mn-lt"/>
                <a:ea typeface="+mn-ea"/>
                <a:cs typeface="+mn-cs"/>
              </a:rPr>
              <a:t>Biochem</a:t>
            </a:r>
            <a:r>
              <a:rPr lang="en-CA" sz="1199" b="0" i="0" u="none" strike="noStrike" kern="1200" dirty="0">
                <a:solidFill>
                  <a:schemeClr val="tx1"/>
                </a:solidFill>
                <a:effectLst/>
                <a:latin typeface="+mn-lt"/>
                <a:ea typeface="+mn-ea"/>
                <a:cs typeface="+mn-cs"/>
              </a:rPr>
              <a:t> Med (Zagreb).</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Horvath also identified some tissues in his paper where </a:t>
            </a:r>
            <a:r>
              <a:rPr lang="en-CA" sz="1199" b="0" i="0" u="none" strike="noStrike" kern="1200" dirty="0" err="1">
                <a:solidFill>
                  <a:schemeClr val="tx1"/>
                </a:solidFill>
                <a:effectLst/>
                <a:latin typeface="+mn-lt"/>
                <a:ea typeface="+mn-ea"/>
                <a:cs typeface="+mn-cs"/>
              </a:rPr>
              <a:t>DNAm</a:t>
            </a:r>
            <a:r>
              <a:rPr lang="en-CA" sz="1199" b="0" i="0" u="none" strike="noStrike" kern="1200" dirty="0">
                <a:solidFill>
                  <a:schemeClr val="tx1"/>
                </a:solidFill>
                <a:effectLst/>
                <a:latin typeface="+mn-lt"/>
                <a:ea typeface="+mn-ea"/>
                <a:cs typeface="+mn-cs"/>
              </a:rPr>
              <a:t> age are poorly calibrated - breast tissue, uterine endometrium, dermal fibroblast, skeletal muscle tissue and heart tissue; cites underlying biology to explain poor calibration such as hormonal effects in breast tissues, menstrual cycle and concomitant increase in cell proliferation in uterine endometrium etc.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21</a:t>
            </a:fld>
            <a:endParaRPr lang="en-CA"/>
          </a:p>
        </p:txBody>
      </p:sp>
    </p:spTree>
    <p:extLst>
      <p:ext uri="{BB962C8B-B14F-4D97-AF65-F5344CB8AC3E}">
        <p14:creationId xmlns:p14="http://schemas.microsoft.com/office/powerpoint/2010/main" val="66561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Horvath’s clock contains a respectable range of ages, it does not have a huge representation of tissue from elderly individuals. There is a bias in sample number used to train the clock towards individuals of younger ages than elderly ones, and as such it is unclear if the clock is accurate in older age groups, or those with age-related diseases.</a:t>
            </a:r>
          </a:p>
        </p:txBody>
      </p:sp>
      <p:sp>
        <p:nvSpPr>
          <p:cNvPr id="4" name="Slide Number Placeholder 3"/>
          <p:cNvSpPr>
            <a:spLocks noGrp="1"/>
          </p:cNvSpPr>
          <p:nvPr>
            <p:ph type="sldNum" sz="quarter" idx="5"/>
          </p:nvPr>
        </p:nvSpPr>
        <p:spPr/>
        <p:txBody>
          <a:bodyPr/>
          <a:lstStyle/>
          <a:p>
            <a:fld id="{4E5DA59D-FC75-4BAB-B066-CC8404D57D03}" type="slidenum">
              <a:rPr lang="en-CA" smtClean="0"/>
              <a:t>22</a:t>
            </a:fld>
            <a:endParaRPr lang="en-CA"/>
          </a:p>
        </p:txBody>
      </p:sp>
    </p:spTree>
    <p:extLst>
      <p:ext uri="{BB962C8B-B14F-4D97-AF65-F5344CB8AC3E}">
        <p14:creationId xmlns:p14="http://schemas.microsoft.com/office/powerpoint/2010/main" val="1056018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As the correlation is still significant and high, using age acceleration measures may still be notable, so I investigate the residual plot to see if there are any interesting patterns that are observed between my AMD samples and my controls.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As you can see from my residual plot, the AMD samples show a more spread out residual values as compared to the normal samples, even though the spread is not statistically significant. This may indicate underlying health outcomes or technical artifacts that are driving the age acceleration that are unfortunately not provided in the data. </a:t>
            </a:r>
          </a:p>
          <a:p>
            <a:br>
              <a:rPr lang="en-CA" dirty="0"/>
            </a:br>
            <a:r>
              <a:rPr lang="en-CA" sz="1199" b="1" i="0" u="none" strike="noStrike" kern="1200" dirty="0">
                <a:solidFill>
                  <a:schemeClr val="tx1"/>
                </a:solidFill>
                <a:effectLst/>
                <a:latin typeface="+mn-lt"/>
                <a:ea typeface="+mn-ea"/>
                <a:cs typeface="+mn-cs"/>
              </a:rPr>
              <a:t>Only if asked: </a:t>
            </a:r>
            <a:r>
              <a:rPr lang="en-CA" sz="1199" b="0" i="0" u="none" strike="noStrike" kern="1200" dirty="0">
                <a:solidFill>
                  <a:schemeClr val="tx1"/>
                </a:solidFill>
                <a:effectLst/>
                <a:latin typeface="+mn-lt"/>
                <a:ea typeface="+mn-ea"/>
                <a:cs typeface="+mn-cs"/>
              </a:rPr>
              <a:t>A host of technical artifacts could explain differences in predictive accuracy: for example, variations in sample processing, DNA extraction, DNA storage effects, batch effects, and chip effects.</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23</a:t>
            </a:fld>
            <a:endParaRPr lang="en-CA"/>
          </a:p>
        </p:txBody>
      </p:sp>
    </p:spTree>
    <p:extLst>
      <p:ext uri="{BB962C8B-B14F-4D97-AF65-F5344CB8AC3E}">
        <p14:creationId xmlns:p14="http://schemas.microsoft.com/office/powerpoint/2010/main" val="3469946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199" kern="1200" dirty="0">
              <a:solidFill>
                <a:schemeClr val="tx1"/>
              </a:solidFill>
              <a:effectLst/>
              <a:latin typeface="+mn-lt"/>
              <a:ea typeface="+mn-ea"/>
              <a:cs typeface="+mn-cs"/>
            </a:endParaRPr>
          </a:p>
          <a:p>
            <a:r>
              <a:rPr lang="en-CA" sz="1199" b="0" i="0" u="none" strike="noStrike" kern="1200" dirty="0">
                <a:solidFill>
                  <a:schemeClr val="tx1"/>
                </a:solidFill>
                <a:effectLst/>
                <a:latin typeface="+mn-lt"/>
                <a:ea typeface="+mn-ea"/>
                <a:cs typeface="+mn-cs"/>
              </a:rPr>
              <a:t>Picking up on the difference in aging rate in RPE as compared to other tissues in the Bland-Altman plot, I thought it might be interesting to look for any age-associated sites in RPE. Aging in RPE has been explored in other contexts, but not as extensively from an epigenetic perspective. </a:t>
            </a:r>
            <a:endParaRPr lang="en-CA" sz="1199"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5DA59D-FC75-4BAB-B066-CC8404D57D03}" type="slidenum">
              <a:rPr lang="en-CA" smtClean="0"/>
              <a:t>24</a:t>
            </a:fld>
            <a:endParaRPr lang="en-CA"/>
          </a:p>
        </p:txBody>
      </p:sp>
    </p:spTree>
    <p:extLst>
      <p:ext uri="{BB962C8B-B14F-4D97-AF65-F5344CB8AC3E}">
        <p14:creationId xmlns:p14="http://schemas.microsoft.com/office/powerpoint/2010/main" val="113084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2" rtl="0" eaLnBrk="1" fontAlgn="auto" latinLnBrk="0" hangingPunct="1">
              <a:lnSpc>
                <a:spcPct val="100000"/>
              </a:lnSpc>
              <a:spcBef>
                <a:spcPts val="0"/>
              </a:spcBef>
              <a:spcAft>
                <a:spcPts val="0"/>
              </a:spcAft>
              <a:buClrTx/>
              <a:buSzTx/>
              <a:buFontTx/>
              <a:buNone/>
              <a:tabLst/>
              <a:defRPr/>
            </a:pPr>
            <a:r>
              <a:rPr lang="en-CA" sz="1199" kern="1200" dirty="0">
                <a:solidFill>
                  <a:schemeClr val="tx1"/>
                </a:solidFill>
                <a:effectLst/>
                <a:latin typeface="+mn-lt"/>
                <a:ea typeface="+mn-ea"/>
                <a:cs typeface="+mn-cs"/>
              </a:rPr>
              <a:t>To do that, I attempt an EWAS to see if there are any age-associated sites that are attributed to RPE. In the literature, ELOVL2 has been identified as an age-associated site in the retina of mice. I hope to find similar sites in my exploratory study as well.</a:t>
            </a:r>
          </a:p>
          <a:p>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25</a:t>
            </a:fld>
            <a:endParaRPr lang="en-CA"/>
          </a:p>
        </p:txBody>
      </p:sp>
    </p:spTree>
    <p:extLst>
      <p:ext uri="{BB962C8B-B14F-4D97-AF65-F5344CB8AC3E}">
        <p14:creationId xmlns:p14="http://schemas.microsoft.com/office/powerpoint/2010/main" val="4130724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Continuing from sample quality control, I performed </a:t>
            </a:r>
            <a:r>
              <a:rPr lang="en-CA" sz="1199" b="0" i="0" u="none" strike="noStrike" kern="1200" dirty="0" err="1">
                <a:solidFill>
                  <a:schemeClr val="tx1"/>
                </a:solidFill>
                <a:effectLst/>
                <a:latin typeface="+mn-lt"/>
                <a:ea typeface="+mn-ea"/>
                <a:cs typeface="+mn-cs"/>
              </a:rPr>
              <a:t>funnorm</a:t>
            </a:r>
            <a:r>
              <a:rPr lang="en-CA" sz="1199" b="0" i="0" u="none" strike="noStrike" kern="1200" dirty="0">
                <a:solidFill>
                  <a:schemeClr val="tx1"/>
                </a:solidFill>
                <a:effectLst/>
                <a:latin typeface="+mn-lt"/>
                <a:ea typeface="+mn-ea"/>
                <a:cs typeface="+mn-cs"/>
              </a:rPr>
              <a:t> on my data. Briefly, I chose </a:t>
            </a:r>
            <a:r>
              <a:rPr lang="en-CA" sz="1199" b="0" i="0" u="none" strike="noStrike" kern="1200" dirty="0" err="1">
                <a:solidFill>
                  <a:schemeClr val="tx1"/>
                </a:solidFill>
                <a:effectLst/>
                <a:latin typeface="+mn-lt"/>
                <a:ea typeface="+mn-ea"/>
                <a:cs typeface="+mn-cs"/>
              </a:rPr>
              <a:t>funnorm</a:t>
            </a:r>
            <a:r>
              <a:rPr lang="en-CA" sz="1199" b="0" i="0" u="none" strike="noStrike" kern="1200" dirty="0">
                <a:solidFill>
                  <a:schemeClr val="tx1"/>
                </a:solidFill>
                <a:effectLst/>
                <a:latin typeface="+mn-lt"/>
                <a:ea typeface="+mn-ea"/>
                <a:cs typeface="+mn-cs"/>
              </a:rPr>
              <a:t> for my EWAS because </a:t>
            </a:r>
            <a:r>
              <a:rPr lang="en-CA" sz="1199" b="0" i="0" u="none" strike="noStrike" kern="1200" dirty="0" err="1">
                <a:solidFill>
                  <a:schemeClr val="tx1"/>
                </a:solidFill>
                <a:effectLst/>
                <a:latin typeface="+mn-lt"/>
                <a:ea typeface="+mn-ea"/>
                <a:cs typeface="+mn-cs"/>
              </a:rPr>
              <a:t>funnorm</a:t>
            </a:r>
            <a:r>
              <a:rPr lang="en-CA" sz="1199" b="0" i="0" u="none" strike="noStrike" kern="1200" dirty="0">
                <a:solidFill>
                  <a:schemeClr val="tx1"/>
                </a:solidFill>
                <a:effectLst/>
                <a:latin typeface="+mn-lt"/>
                <a:ea typeface="+mn-ea"/>
                <a:cs typeface="+mn-cs"/>
              </a:rPr>
              <a:t> is useful for studies comparing conditions with known differences, like a case-control study. Because it is a between-array normalisation method, it will adjust my Type I distribution to be more similar to my Type II distribution, as you can see here.</a:t>
            </a:r>
          </a:p>
          <a:p>
            <a:endParaRPr lang="en-CA" sz="1199" b="0" i="0" u="none" strike="noStrike" kern="1200" dirty="0">
              <a:solidFill>
                <a:schemeClr val="tx1"/>
              </a:solidFill>
              <a:effectLst/>
              <a:latin typeface="+mn-lt"/>
              <a:ea typeface="+mn-ea"/>
              <a:cs typeface="+mn-cs"/>
            </a:endParaRPr>
          </a:p>
          <a:p>
            <a:r>
              <a:rPr lang="en-CA" sz="1199" b="1" i="0" u="none" strike="noStrike" kern="1200" dirty="0">
                <a:solidFill>
                  <a:schemeClr val="tx1"/>
                </a:solidFill>
                <a:effectLst/>
                <a:latin typeface="+mn-lt"/>
                <a:ea typeface="+mn-ea"/>
                <a:cs typeface="+mn-cs"/>
              </a:rPr>
              <a:t>Only if asked:</a:t>
            </a:r>
            <a:r>
              <a:rPr lang="en-CA" sz="1199" b="0" i="0" u="none" strike="noStrike" kern="1200" dirty="0">
                <a:solidFill>
                  <a:schemeClr val="tx1"/>
                </a:solidFill>
                <a:effectLst/>
                <a:latin typeface="+mn-lt"/>
                <a:ea typeface="+mn-ea"/>
                <a:cs typeface="+mn-cs"/>
              </a:rPr>
              <a:t> </a:t>
            </a:r>
            <a:r>
              <a:rPr lang="en-CA" sz="1199" b="0" i="0" u="none" strike="noStrike" kern="1200" dirty="0" err="1">
                <a:solidFill>
                  <a:schemeClr val="tx1"/>
                </a:solidFill>
                <a:effectLst/>
                <a:latin typeface="+mn-lt"/>
                <a:ea typeface="+mn-ea"/>
                <a:cs typeface="+mn-cs"/>
              </a:rPr>
              <a:t>Funnorm</a:t>
            </a:r>
            <a:r>
              <a:rPr lang="en-CA" sz="1199" b="0" i="0" u="none" strike="noStrike" kern="1200" dirty="0">
                <a:solidFill>
                  <a:schemeClr val="tx1"/>
                </a:solidFill>
                <a:effectLst/>
                <a:latin typeface="+mn-lt"/>
                <a:ea typeface="+mn-ea"/>
                <a:cs typeface="+mn-cs"/>
              </a:rPr>
              <a:t> is a between-sample (functional) normalization method that attempts to remove unwanted variation by adjusting for covariates estimated from a control probe matrix. Briefly, 42 summary measures are estimated from the combined 848 control probes and type I ‘out-of-band’ intensities, with the first </a:t>
            </a:r>
            <a:r>
              <a:rPr lang="en-CA" sz="1199" b="0" i="1" u="none" strike="noStrike" kern="1200" dirty="0">
                <a:solidFill>
                  <a:schemeClr val="tx1"/>
                </a:solidFill>
                <a:effectLst/>
                <a:latin typeface="+mn-lt"/>
                <a:ea typeface="+mn-ea"/>
                <a:cs typeface="+mn-cs"/>
              </a:rPr>
              <a:t>m</a:t>
            </a:r>
            <a:r>
              <a:rPr lang="en-CA" sz="1199" b="0" i="0" u="none" strike="noStrike" kern="1200" dirty="0">
                <a:solidFill>
                  <a:schemeClr val="tx1"/>
                </a:solidFill>
                <a:effectLst/>
                <a:latin typeface="+mn-lt"/>
                <a:ea typeface="+mn-ea"/>
                <a:cs typeface="+mn-cs"/>
              </a:rPr>
              <a:t> = 2 principle components of the summarized measures chosen as covariates for intensity adjustment. Adjustment is performed separately in methylated and unmethylated intensities, and in type I and II probes. For probes mapped to X and Y chromosomes, males and females are processed separately, with ordinary quantile normalization used for probes on the Y chromosome because of the small number of probes (</a:t>
            </a:r>
            <a:r>
              <a:rPr lang="en-CA" sz="1199" b="0" i="1" u="none" strike="noStrike" kern="1200" dirty="0">
                <a:solidFill>
                  <a:schemeClr val="tx1"/>
                </a:solidFill>
                <a:effectLst/>
                <a:latin typeface="+mn-lt"/>
                <a:ea typeface="+mn-ea"/>
                <a:cs typeface="+mn-cs"/>
              </a:rPr>
              <a:t>N</a:t>
            </a:r>
            <a:r>
              <a:rPr lang="en-CA" sz="1199" b="0" i="0" u="none" strike="noStrike" kern="1200" dirty="0">
                <a:solidFill>
                  <a:schemeClr val="tx1"/>
                </a:solidFill>
                <a:effectLst/>
                <a:latin typeface="+mn-lt"/>
                <a:ea typeface="+mn-ea"/>
                <a:cs typeface="+mn-cs"/>
              </a:rPr>
              <a:t> = 416). By default the functional normalization is applied after Noob in the current version of </a:t>
            </a:r>
            <a:r>
              <a:rPr lang="en-CA" sz="1199" b="0" i="0" u="none" strike="noStrike" kern="1200" dirty="0" err="1">
                <a:solidFill>
                  <a:schemeClr val="tx1"/>
                </a:solidFill>
                <a:effectLst/>
                <a:latin typeface="+mn-lt"/>
                <a:ea typeface="+mn-ea"/>
                <a:cs typeface="+mn-cs"/>
              </a:rPr>
              <a:t>minfi</a:t>
            </a:r>
            <a:r>
              <a:rPr lang="en-CA" sz="1199" b="0" i="0" u="none" strike="noStrike" kern="1200" dirty="0">
                <a:solidFill>
                  <a:schemeClr val="tx1"/>
                </a:solidFill>
                <a:effectLst/>
                <a:latin typeface="+mn-lt"/>
                <a:ea typeface="+mn-ea"/>
                <a:cs typeface="+mn-cs"/>
              </a:rPr>
              <a:t> package.</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26</a:t>
            </a:fld>
            <a:endParaRPr lang="en-CA"/>
          </a:p>
        </p:txBody>
      </p:sp>
    </p:spTree>
    <p:extLst>
      <p:ext uri="{BB962C8B-B14F-4D97-AF65-F5344CB8AC3E}">
        <p14:creationId xmlns:p14="http://schemas.microsoft.com/office/powerpoint/2010/main" val="292531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Then I proceeded with our standard probe filtering methods, where XY, SNP, polymorphic, cross reactive and probes that did not pass detection p-value and bead count are removed. </a:t>
            </a:r>
          </a:p>
          <a:p>
            <a:endParaRPr lang="en-CA" sz="1199" b="0" i="0" u="none" strike="noStrike" kern="1200" dirty="0">
              <a:solidFill>
                <a:schemeClr val="tx1"/>
              </a:solidFill>
              <a:effectLst/>
              <a:latin typeface="+mn-lt"/>
              <a:ea typeface="+mn-ea"/>
              <a:cs typeface="+mn-cs"/>
            </a:endParaRPr>
          </a:p>
          <a:p>
            <a:pPr rtl="0"/>
            <a:r>
              <a:rPr lang="en-CA" sz="1199" b="1" i="0" u="none" strike="noStrike" kern="1200" dirty="0">
                <a:solidFill>
                  <a:schemeClr val="tx1"/>
                </a:solidFill>
                <a:effectLst/>
                <a:latin typeface="+mn-lt"/>
                <a:ea typeface="+mn-ea"/>
                <a:cs typeface="+mn-cs"/>
              </a:rPr>
              <a:t>Only if asked:</a:t>
            </a:r>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Polymorphic probes: Probes that target sites that overlap with known SNPs.</a:t>
            </a:r>
          </a:p>
          <a:p>
            <a:pPr rtl="0"/>
            <a:r>
              <a:rPr lang="en-CA" sz="1199" b="0" i="0" u="none" strike="noStrike" kern="1200" dirty="0">
                <a:solidFill>
                  <a:schemeClr val="tx1"/>
                </a:solidFill>
                <a:effectLst/>
                <a:latin typeface="+mn-lt"/>
                <a:ea typeface="+mn-ea"/>
                <a:cs typeface="+mn-cs"/>
              </a:rPr>
              <a:t>Cross-reactive probes: Probes to hybridise to multiple sequences in the genome that are highly homologous, which can generate spurious signals. </a:t>
            </a:r>
          </a:p>
          <a:p>
            <a:pPr rtl="0"/>
            <a:r>
              <a:rPr lang="en-CA" sz="1199" b="0" i="0" u="none" strike="noStrike" kern="1200" dirty="0">
                <a:solidFill>
                  <a:schemeClr val="tx1"/>
                </a:solidFill>
                <a:effectLst/>
                <a:latin typeface="+mn-lt"/>
                <a:ea typeface="+mn-ea"/>
                <a:cs typeface="+mn-cs"/>
              </a:rPr>
              <a:t>Detection p-value: Is a cut-off used to distinguish signal from noise.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27</a:t>
            </a:fld>
            <a:endParaRPr lang="en-CA"/>
          </a:p>
        </p:txBody>
      </p:sp>
    </p:spTree>
    <p:extLst>
      <p:ext uri="{BB962C8B-B14F-4D97-AF65-F5344CB8AC3E}">
        <p14:creationId xmlns:p14="http://schemas.microsoft.com/office/powerpoint/2010/main" val="199918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Given that I only have a limited number of biological variables provided, which are age, disease state and sex, I want to see if there are other unmeasured sources of biological variability in my data.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For that, I performed an SVA to look for these unmeasured sources of variation. I do not need to look for technical variations in my data because the batch effects are known. A large issue with this study is the batch and biological variables confounding as I mentioned earlier, so I can either adjust for batch using </a:t>
            </a:r>
            <a:r>
              <a:rPr lang="en-CA" sz="1199" b="0" i="0" u="none" strike="noStrike" kern="1200" dirty="0" err="1">
                <a:solidFill>
                  <a:schemeClr val="tx1"/>
                </a:solidFill>
                <a:effectLst/>
                <a:latin typeface="+mn-lt"/>
                <a:ea typeface="+mn-ea"/>
                <a:cs typeface="+mn-cs"/>
              </a:rPr>
              <a:t>ComBat</a:t>
            </a:r>
            <a:r>
              <a:rPr lang="en-CA" sz="1199" b="0" i="0" u="none" strike="noStrike" kern="1200" dirty="0">
                <a:solidFill>
                  <a:schemeClr val="tx1"/>
                </a:solidFill>
                <a:effectLst/>
                <a:latin typeface="+mn-lt"/>
                <a:ea typeface="+mn-ea"/>
                <a:cs typeface="+mn-cs"/>
              </a:rPr>
              <a:t> and potentially remove any biologically meaningful variations that confound with batch or keep the batch effect as it is, and increase my false positives - neither option is desirable, so I simply opt out of performing </a:t>
            </a:r>
            <a:r>
              <a:rPr lang="en-CA" sz="1199" b="0" i="0" u="none" strike="noStrike" kern="1200" dirty="0" err="1">
                <a:solidFill>
                  <a:schemeClr val="tx1"/>
                </a:solidFill>
                <a:effectLst/>
                <a:latin typeface="+mn-lt"/>
                <a:ea typeface="+mn-ea"/>
                <a:cs typeface="+mn-cs"/>
              </a:rPr>
              <a:t>ComBat</a:t>
            </a:r>
            <a:r>
              <a:rPr lang="en-CA" sz="1199" b="0" i="0" u="none" strike="noStrike" kern="1200" dirty="0">
                <a:solidFill>
                  <a:schemeClr val="tx1"/>
                </a:solidFill>
                <a:effectLst/>
                <a:latin typeface="+mn-lt"/>
                <a:ea typeface="+mn-ea"/>
                <a:cs typeface="+mn-cs"/>
              </a:rPr>
              <a:t> altogether, which is an option chosen by the original authors as well in their study. However, this means that any results that I have from my EWAS need to be interpreted with caution.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The SVA algorithm identified one significant SV, which was added to my PC to see where it shows up, and it showed up as the first PC. </a:t>
            </a:r>
          </a:p>
          <a:p>
            <a:br>
              <a:rPr lang="en-CA" dirty="0"/>
            </a:br>
            <a:r>
              <a:rPr lang="en-CA" sz="1199" b="1" i="0" u="none" strike="noStrike" kern="1200" dirty="0">
                <a:solidFill>
                  <a:schemeClr val="tx1"/>
                </a:solidFill>
                <a:effectLst/>
                <a:latin typeface="+mn-lt"/>
                <a:ea typeface="+mn-ea"/>
                <a:cs typeface="+mn-cs"/>
              </a:rPr>
              <a:t>Only if asked:</a:t>
            </a:r>
            <a:r>
              <a:rPr lang="en-CA" sz="1199" b="0" i="0" u="none" strike="noStrike" kern="1200" dirty="0">
                <a:solidFill>
                  <a:schemeClr val="tx1"/>
                </a:solidFill>
                <a:effectLst/>
                <a:latin typeface="+mn-lt"/>
                <a:ea typeface="+mn-ea"/>
                <a:cs typeface="+mn-cs"/>
              </a:rPr>
              <a:t> SVA is a supervised method used to identify potentially large number of environmental and biological variations (and technical variations like batch) that are unmeasured and may have a large impact on measurement. It identifies and estimates the unmeasured variation as a surrogate variable while protecting the variables of interest.</a:t>
            </a:r>
            <a:endParaRPr lang="en-CA" dirty="0"/>
          </a:p>
        </p:txBody>
      </p:sp>
      <p:sp>
        <p:nvSpPr>
          <p:cNvPr id="4" name="Slide Number Placeholder 3"/>
          <p:cNvSpPr>
            <a:spLocks noGrp="1"/>
          </p:cNvSpPr>
          <p:nvPr>
            <p:ph type="sldNum" sz="quarter" idx="5"/>
          </p:nvPr>
        </p:nvSpPr>
        <p:spPr/>
        <p:txBody>
          <a:bodyPr/>
          <a:lstStyle/>
          <a:p>
            <a:fld id="{4E5DA59D-FC75-4BAB-B066-CC8404D57D03}" type="slidenum">
              <a:rPr lang="en-CA" smtClean="0"/>
              <a:t>28</a:t>
            </a:fld>
            <a:endParaRPr lang="en-CA"/>
          </a:p>
        </p:txBody>
      </p:sp>
    </p:spTree>
    <p:extLst>
      <p:ext uri="{BB962C8B-B14F-4D97-AF65-F5344CB8AC3E}">
        <p14:creationId xmlns:p14="http://schemas.microsoft.com/office/powerpoint/2010/main" val="383152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Now that I know my SV is contributing to a large source of variation, I need to identify what it is. I suspect that it may be attributed to the underlying cell type composition or even genetic differences, but unfortunately there is currently no available method to predict cell type for RPE tissues and the authors did not report the ethnicity of the individuals from whom the tissues were derived from. Given the limitation, I decide to go with the next-best option, which is </a:t>
            </a:r>
            <a:r>
              <a:rPr lang="en-CA" sz="1199" b="0" i="0" u="none" strike="noStrike" kern="1200" dirty="0" err="1">
                <a:solidFill>
                  <a:schemeClr val="tx1"/>
                </a:solidFill>
                <a:effectLst/>
                <a:latin typeface="+mn-lt"/>
                <a:ea typeface="+mn-ea"/>
                <a:cs typeface="+mn-cs"/>
              </a:rPr>
              <a:t>EpiDISH</a:t>
            </a:r>
            <a:r>
              <a:rPr lang="en-CA" sz="1199" b="0" i="0" u="none" strike="noStrike" kern="1200" dirty="0">
                <a:solidFill>
                  <a:schemeClr val="tx1"/>
                </a:solidFill>
                <a:effectLst/>
                <a:latin typeface="+mn-lt"/>
                <a:ea typeface="+mn-ea"/>
                <a:cs typeface="+mn-cs"/>
              </a:rPr>
              <a:t> as it is used to infer epithelial cell type differences, and because my tissue is a type of highly differentiated epithelial tissue, I hope that it is able to identify any cell type differences in my tissue. Using the </a:t>
            </a:r>
            <a:r>
              <a:rPr lang="en-CA" sz="1199" b="0" i="0" u="none" strike="noStrike" kern="1200" dirty="0" err="1">
                <a:solidFill>
                  <a:schemeClr val="tx1"/>
                </a:solidFill>
                <a:effectLst/>
                <a:latin typeface="+mn-lt"/>
                <a:ea typeface="+mn-ea"/>
                <a:cs typeface="+mn-cs"/>
              </a:rPr>
              <a:t>EpiDISH</a:t>
            </a:r>
            <a:r>
              <a:rPr lang="en-CA" sz="1199" b="0" i="0" u="none" strike="noStrike" kern="1200" dirty="0">
                <a:solidFill>
                  <a:schemeClr val="tx1"/>
                </a:solidFill>
                <a:effectLst/>
                <a:latin typeface="+mn-lt"/>
                <a:ea typeface="+mn-ea"/>
                <a:cs typeface="+mn-cs"/>
              </a:rPr>
              <a:t> algorithm, I saw that it predicted a high proportion of epithelial cells and fibroblasts, while the blood cells remain low, which is good. </a:t>
            </a:r>
          </a:p>
          <a:p>
            <a:pPr rtl="0"/>
            <a:br>
              <a:rPr lang="en-CA" dirty="0"/>
            </a:br>
            <a:r>
              <a:rPr lang="en-CA" sz="1199" b="1" i="0" u="none" strike="noStrike" kern="1200" dirty="0">
                <a:solidFill>
                  <a:schemeClr val="tx1"/>
                </a:solidFill>
                <a:effectLst/>
                <a:latin typeface="+mn-lt"/>
                <a:ea typeface="+mn-ea"/>
                <a:cs typeface="+mn-cs"/>
              </a:rPr>
              <a:t>Only if asked:</a:t>
            </a:r>
            <a:r>
              <a:rPr lang="en-CA" sz="1199" b="0" i="0" u="none" strike="noStrike" kern="1200" dirty="0">
                <a:solidFill>
                  <a:schemeClr val="tx1"/>
                </a:solidFill>
                <a:effectLst/>
                <a:latin typeface="+mn-lt"/>
                <a:ea typeface="+mn-ea"/>
                <a:cs typeface="+mn-cs"/>
              </a:rPr>
              <a:t> </a:t>
            </a:r>
            <a:r>
              <a:rPr lang="en-CA" sz="1199" b="0" i="0" u="none" strike="noStrike" kern="1200" dirty="0" err="1">
                <a:solidFill>
                  <a:schemeClr val="tx1"/>
                </a:solidFill>
                <a:effectLst/>
                <a:latin typeface="+mn-lt"/>
                <a:ea typeface="+mn-ea"/>
                <a:cs typeface="+mn-cs"/>
              </a:rPr>
              <a:t>EpiDISH</a:t>
            </a:r>
            <a:r>
              <a:rPr lang="en-CA" sz="1199" b="0" i="0" u="none" strike="noStrike" kern="1200" dirty="0">
                <a:solidFill>
                  <a:schemeClr val="tx1"/>
                </a:solidFill>
                <a:effectLst/>
                <a:latin typeface="+mn-lt"/>
                <a:ea typeface="+mn-ea"/>
                <a:cs typeface="+mn-cs"/>
              </a:rPr>
              <a:t> infers the underlying cell type proportions using robust partial correlations of the </a:t>
            </a:r>
            <a:r>
              <a:rPr lang="en-CA" sz="1199" b="0" i="0" u="none" strike="noStrike" kern="1200" dirty="0" err="1">
                <a:solidFill>
                  <a:schemeClr val="tx1"/>
                </a:solidFill>
                <a:effectLst/>
                <a:latin typeface="+mn-lt"/>
                <a:ea typeface="+mn-ea"/>
                <a:cs typeface="+mn-cs"/>
              </a:rPr>
              <a:t>CpGs</a:t>
            </a:r>
            <a:r>
              <a:rPr lang="en-CA" sz="1199" b="0" i="0" u="none" strike="noStrike" kern="1200" dirty="0">
                <a:solidFill>
                  <a:schemeClr val="tx1"/>
                </a:solidFill>
                <a:effectLst/>
                <a:latin typeface="+mn-lt"/>
                <a:ea typeface="+mn-ea"/>
                <a:cs typeface="+mn-cs"/>
              </a:rPr>
              <a:t> that are mapped to the reference database that was identified using a supervised selection procedure that looks for DHS (DNase Hypersensitive sites) and differentially methylated </a:t>
            </a:r>
            <a:r>
              <a:rPr lang="en-CA" sz="1199" b="0" i="0" u="none" strike="noStrike" kern="1200" dirty="0" err="1">
                <a:solidFill>
                  <a:schemeClr val="tx1"/>
                </a:solidFill>
                <a:effectLst/>
                <a:latin typeface="+mn-lt"/>
                <a:ea typeface="+mn-ea"/>
                <a:cs typeface="+mn-cs"/>
              </a:rPr>
              <a:t>CpGs</a:t>
            </a:r>
            <a:r>
              <a:rPr lang="en-CA" sz="1199" b="0" i="0" u="none" strike="noStrike" kern="1200" dirty="0">
                <a:solidFill>
                  <a:schemeClr val="tx1"/>
                </a:solidFill>
                <a:effectLst/>
                <a:latin typeface="+mn-lt"/>
                <a:ea typeface="+mn-ea"/>
                <a:cs typeface="+mn-cs"/>
              </a:rPr>
              <a:t> for each cell type.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DHS sites are lymphocyte specific, indicating that these sites can be used to identify gene regulatory elements that control cell type specificity.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What are fibroblasts? Fibroblasts are the most common connective tissue that synthesise the extracellular matrix and produce collagen.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29</a:t>
            </a:fld>
            <a:endParaRPr lang="en-CA"/>
          </a:p>
        </p:txBody>
      </p:sp>
    </p:spTree>
    <p:extLst>
      <p:ext uri="{BB962C8B-B14F-4D97-AF65-F5344CB8AC3E}">
        <p14:creationId xmlns:p14="http://schemas.microsoft.com/office/powerpoint/2010/main" val="116300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CA" sz="1199" kern="1200" dirty="0">
                <a:solidFill>
                  <a:schemeClr val="tx1"/>
                </a:solidFill>
                <a:effectLst/>
                <a:latin typeface="+mn-lt"/>
                <a:ea typeface="+mn-ea"/>
                <a:cs typeface="+mn-cs"/>
              </a:rPr>
              <a:t>So the different forms of AMD are characterised by the size and accumulation of drusen in the retina. In the figure above, you can see the gradual increase in the size of drusen depending on the severity of the disease. </a:t>
            </a:r>
          </a:p>
          <a:p>
            <a:r>
              <a:rPr lang="en-CA" sz="1199" kern="1200" dirty="0">
                <a:solidFill>
                  <a:schemeClr val="tx1"/>
                </a:solidFill>
                <a:effectLst/>
                <a:latin typeface="+mn-lt"/>
                <a:ea typeface="+mn-ea"/>
                <a:cs typeface="+mn-cs"/>
              </a:rPr>
              <a:t> </a:t>
            </a:r>
          </a:p>
          <a:p>
            <a:r>
              <a:rPr lang="en-CA" sz="1199" kern="1200" dirty="0">
                <a:solidFill>
                  <a:schemeClr val="tx1"/>
                </a:solidFill>
                <a:effectLst/>
                <a:latin typeface="+mn-lt"/>
                <a:ea typeface="+mn-ea"/>
                <a:cs typeface="+mn-cs"/>
              </a:rPr>
              <a:t>Early AMD is characterised by the presence of small or intermediate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(small = less than 63 microns; intermediate = 63 microns - 125 microns)  in the retina. Note that small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are frequently observed in patients over 50 years old and can represent an </a:t>
            </a:r>
            <a:r>
              <a:rPr lang="en-CA" sz="1199" kern="1200" dirty="0" err="1">
                <a:solidFill>
                  <a:schemeClr val="tx1"/>
                </a:solidFill>
                <a:effectLst/>
                <a:latin typeface="+mn-lt"/>
                <a:ea typeface="+mn-ea"/>
                <a:cs typeface="+mn-cs"/>
              </a:rPr>
              <a:t>epiphemenon</a:t>
            </a:r>
            <a:r>
              <a:rPr lang="en-CA" sz="1199" kern="1200" dirty="0">
                <a:solidFill>
                  <a:schemeClr val="tx1"/>
                </a:solidFill>
                <a:effectLst/>
                <a:latin typeface="+mn-lt"/>
                <a:ea typeface="+mn-ea"/>
                <a:cs typeface="+mn-cs"/>
              </a:rPr>
              <a:t> of aging.</a:t>
            </a:r>
          </a:p>
          <a:p>
            <a:r>
              <a:rPr lang="en-CA" sz="1199" kern="1200" dirty="0">
                <a:solidFill>
                  <a:schemeClr val="tx1"/>
                </a:solidFill>
                <a:effectLst/>
                <a:latin typeface="+mn-lt"/>
                <a:ea typeface="+mn-ea"/>
                <a:cs typeface="+mn-cs"/>
              </a:rPr>
              <a:t> </a:t>
            </a:r>
          </a:p>
          <a:p>
            <a:r>
              <a:rPr lang="en-CA" sz="1199" kern="1200" dirty="0">
                <a:solidFill>
                  <a:schemeClr val="tx1"/>
                </a:solidFill>
                <a:effectLst/>
                <a:latin typeface="+mn-lt"/>
                <a:ea typeface="+mn-ea"/>
                <a:cs typeface="+mn-cs"/>
              </a:rPr>
              <a:t>Intermediate AMD is characterised by intermediate or large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(63 microns - 125 microns) and...</a:t>
            </a:r>
          </a:p>
          <a:p>
            <a:r>
              <a:rPr lang="en-CA" sz="1199" kern="1200" dirty="0">
                <a:solidFill>
                  <a:schemeClr val="tx1"/>
                </a:solidFill>
                <a:effectLst/>
                <a:latin typeface="+mn-lt"/>
                <a:ea typeface="+mn-ea"/>
                <a:cs typeface="+mn-cs"/>
              </a:rPr>
              <a:t> </a:t>
            </a:r>
          </a:p>
          <a:p>
            <a:r>
              <a:rPr lang="en-CA" sz="1199" kern="1200" dirty="0">
                <a:solidFill>
                  <a:schemeClr val="tx1"/>
                </a:solidFill>
                <a:effectLst/>
                <a:latin typeface="+mn-lt"/>
                <a:ea typeface="+mn-ea"/>
                <a:cs typeface="+mn-cs"/>
              </a:rPr>
              <a:t>Late AMD is characterised by the widespread accumulation of large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(more than 125 microns) in the retina. </a:t>
            </a:r>
          </a:p>
          <a:p>
            <a:r>
              <a:rPr lang="en-CA" sz="1199" kern="1200" dirty="0">
                <a:solidFill>
                  <a:schemeClr val="tx1"/>
                </a:solidFill>
                <a:effectLst/>
                <a:latin typeface="+mn-lt"/>
                <a:ea typeface="+mn-ea"/>
                <a:cs typeface="+mn-cs"/>
              </a:rPr>
              <a:t> </a:t>
            </a:r>
          </a:p>
          <a:p>
            <a:r>
              <a:rPr lang="en-CA" sz="1199" kern="1200" dirty="0">
                <a:solidFill>
                  <a:schemeClr val="tx1"/>
                </a:solidFill>
                <a:effectLst/>
                <a:latin typeface="+mn-lt"/>
                <a:ea typeface="+mn-ea"/>
                <a:cs typeface="+mn-cs"/>
              </a:rPr>
              <a:t>Late AMD is subdivided into two subtypes: Geographic atrophy (or commonly known as dry AMD) and choroidal neovascularisation (or commonly known as wet AMD). The reason why they are called dry and wet AMD respectively is because dry AMD is caused by the accumulation of hardened </a:t>
            </a:r>
            <a:r>
              <a:rPr lang="en-CA" sz="1199" kern="1200" dirty="0" err="1">
                <a:solidFill>
                  <a:schemeClr val="tx1"/>
                </a:solidFill>
                <a:effectLst/>
                <a:latin typeface="+mn-lt"/>
                <a:ea typeface="+mn-ea"/>
                <a:cs typeface="+mn-cs"/>
              </a:rPr>
              <a:t>drusens</a:t>
            </a:r>
            <a:r>
              <a:rPr lang="en-CA" sz="1199" kern="1200" dirty="0">
                <a:solidFill>
                  <a:schemeClr val="tx1"/>
                </a:solidFill>
                <a:effectLst/>
                <a:latin typeface="+mn-lt"/>
                <a:ea typeface="+mn-ea"/>
                <a:cs typeface="+mn-cs"/>
              </a:rPr>
              <a:t> (which are dry fatty deposits), while wet AMD is caused by the leakage from blood vessels that grow under the retina. Because of the nature of choroidal neovascularisation, it is still possible to treat the disease, while there is currently no known treatment for geographic atrophy.</a:t>
            </a:r>
            <a:r>
              <a:rPr lang="en-CA" dirty="0">
                <a:effectLst/>
              </a:rPr>
              <a:t> </a:t>
            </a:r>
            <a:endParaRPr lang="en-US" altLang="en-US" sz="12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5"/>
          </p:nvPr>
        </p:nvSpPr>
        <p:spPr/>
        <p:txBody>
          <a:bodyPr/>
          <a:lstStyle/>
          <a:p>
            <a:fld id="{4E5DA59D-FC75-4BAB-B066-CC8404D57D03}" type="slidenum">
              <a:rPr lang="en-CA" smtClean="0"/>
              <a:t>3</a:t>
            </a:fld>
            <a:endParaRPr lang="en-CA"/>
          </a:p>
        </p:txBody>
      </p:sp>
    </p:spTree>
    <p:extLst>
      <p:ext uri="{BB962C8B-B14F-4D97-AF65-F5344CB8AC3E}">
        <p14:creationId xmlns:p14="http://schemas.microsoft.com/office/powerpoint/2010/main" val="4104222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I see that predicted cell types show up as the top PC with the SV, so I suspect that they may be correlated.</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30</a:t>
            </a:fld>
            <a:endParaRPr lang="en-CA"/>
          </a:p>
        </p:txBody>
      </p:sp>
    </p:spTree>
    <p:extLst>
      <p:ext uri="{BB962C8B-B14F-4D97-AF65-F5344CB8AC3E}">
        <p14:creationId xmlns:p14="http://schemas.microsoft.com/office/powerpoint/2010/main" val="482714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So, using a correlation matrix, I see that my SV and specifically, the epithelial cell are correlated. This allows me to infer that my SV can be interpreted as a potential surrogate for intraindividual epithelial cell proportion differences in my data.</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31</a:t>
            </a:fld>
            <a:endParaRPr lang="en-CA"/>
          </a:p>
        </p:txBody>
      </p:sp>
    </p:spTree>
    <p:extLst>
      <p:ext uri="{BB962C8B-B14F-4D97-AF65-F5344CB8AC3E}">
        <p14:creationId xmlns:p14="http://schemas.microsoft.com/office/powerpoint/2010/main" val="3171084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After that, I look at the overall correlation between all my variables, and I still see the correlation between age and chip and disease state and row in my dataset.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32</a:t>
            </a:fld>
            <a:endParaRPr lang="en-CA"/>
          </a:p>
        </p:txBody>
      </p:sp>
    </p:spTree>
    <p:extLst>
      <p:ext uri="{BB962C8B-B14F-4D97-AF65-F5344CB8AC3E}">
        <p14:creationId xmlns:p14="http://schemas.microsoft.com/office/powerpoint/2010/main" val="1273694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Because I’m interested in age as my main variable, I plot the ages across all chips and see that the ages are not evenly distributed across all chips.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33</a:t>
            </a:fld>
            <a:endParaRPr lang="en-CA"/>
          </a:p>
        </p:txBody>
      </p:sp>
    </p:spTree>
    <p:extLst>
      <p:ext uri="{BB962C8B-B14F-4D97-AF65-F5344CB8AC3E}">
        <p14:creationId xmlns:p14="http://schemas.microsoft.com/office/powerpoint/2010/main" val="3065500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This makes me think back about the preprocessing steps that the authors undertook, and reinforced the idea that the authors chose to skip </a:t>
            </a:r>
            <a:r>
              <a:rPr lang="en-CA" sz="1199" b="0" i="0" u="none" strike="noStrike" kern="1200" dirty="0" err="1">
                <a:solidFill>
                  <a:schemeClr val="tx1"/>
                </a:solidFill>
                <a:effectLst/>
                <a:latin typeface="+mn-lt"/>
                <a:ea typeface="+mn-ea"/>
                <a:cs typeface="+mn-cs"/>
              </a:rPr>
              <a:t>ComBat</a:t>
            </a:r>
            <a:r>
              <a:rPr lang="en-CA" sz="1199" b="0" i="0" u="none" strike="noStrike" kern="1200" dirty="0">
                <a:solidFill>
                  <a:schemeClr val="tx1"/>
                </a:solidFill>
                <a:effectLst/>
                <a:latin typeface="+mn-lt"/>
                <a:ea typeface="+mn-ea"/>
                <a:cs typeface="+mn-cs"/>
              </a:rPr>
              <a:t> for the reasons described previously.</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34</a:t>
            </a:fld>
            <a:endParaRPr lang="en-CA"/>
          </a:p>
        </p:txBody>
      </p:sp>
    </p:spTree>
    <p:extLst>
      <p:ext uri="{BB962C8B-B14F-4D97-AF65-F5344CB8AC3E}">
        <p14:creationId xmlns:p14="http://schemas.microsoft.com/office/powerpoint/2010/main" val="42769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attempt to replicate Porter et al.’s EWAS hits but failed to get the same results as they did. </a:t>
            </a:r>
          </a:p>
        </p:txBody>
      </p:sp>
      <p:sp>
        <p:nvSpPr>
          <p:cNvPr id="4" name="Slide Number Placeholder 3"/>
          <p:cNvSpPr>
            <a:spLocks noGrp="1"/>
          </p:cNvSpPr>
          <p:nvPr>
            <p:ph type="sldNum" sz="quarter" idx="5"/>
          </p:nvPr>
        </p:nvSpPr>
        <p:spPr/>
        <p:txBody>
          <a:bodyPr/>
          <a:lstStyle/>
          <a:p>
            <a:fld id="{4E5DA59D-FC75-4BAB-B066-CC8404D57D03}" type="slidenum">
              <a:rPr lang="en-CA" smtClean="0"/>
              <a:t>35</a:t>
            </a:fld>
            <a:endParaRPr lang="en-CA"/>
          </a:p>
        </p:txBody>
      </p:sp>
    </p:spTree>
    <p:extLst>
      <p:ext uri="{BB962C8B-B14F-4D97-AF65-F5344CB8AC3E}">
        <p14:creationId xmlns:p14="http://schemas.microsoft.com/office/powerpoint/2010/main" val="1494338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After understanding the potential batch effect as a confounder in my dataset, I performed an EWAS using the linear model [shown on my slide], explicitly accounting for my cell-type differences through my SV, sex and the chip effect (which is confounded with age). I did not adjust for disease state because if you recall from my raw data PCA, the disease is not a large source of variation in my data and I don’t want to overburden my model, especially in such a small sample size. I identified four increased methylated CpG sites and two decreased methylated CpG sites that are associated with age with delta beta more than 5%.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36</a:t>
            </a:fld>
            <a:endParaRPr lang="en-CA"/>
          </a:p>
        </p:txBody>
      </p:sp>
    </p:spTree>
    <p:extLst>
      <p:ext uri="{BB962C8B-B14F-4D97-AF65-F5344CB8AC3E}">
        <p14:creationId xmlns:p14="http://schemas.microsoft.com/office/powerpoint/2010/main" val="2293046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While I can’t stress enough that these 6 sites should be interpreted with caution because of the limitation of the study design and the question of power due to its sample size, I am intrigued to look at what these sites are just out of sheer curiosity. Out of the 6, I found these three sites to be particularly interesting for various reasons.</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37</a:t>
            </a:fld>
            <a:endParaRPr lang="en-CA"/>
          </a:p>
        </p:txBody>
      </p:sp>
    </p:spTree>
    <p:extLst>
      <p:ext uri="{BB962C8B-B14F-4D97-AF65-F5344CB8AC3E}">
        <p14:creationId xmlns:p14="http://schemas.microsoft.com/office/powerpoint/2010/main" val="3435274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Firstly, LOC100132215 was previously identified as age-associated in the whole blood of 400 individuals aged between 50 to 75 years old. This is interesting because the cohort that they use share a similar age range with the individuals in my data, and the fact that they validated these sites in a separate longitudinal study (after 8 years) suggests that this site may be interesting to explore as another potentially non-tissue specific site since it was identified in the whole blood of their much better powered study.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38</a:t>
            </a:fld>
            <a:endParaRPr lang="en-CA"/>
          </a:p>
        </p:txBody>
      </p:sp>
    </p:spTree>
    <p:extLst>
      <p:ext uri="{BB962C8B-B14F-4D97-AF65-F5344CB8AC3E}">
        <p14:creationId xmlns:p14="http://schemas.microsoft.com/office/powerpoint/2010/main" val="3246001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Secondly, ANK1 has been identified as a differentially methylated region in Alzheimer’s disease, which is another age-related disease. ANK1 encodes brain-expressed protein and has been associated with the entorhinal cortex which is a primary site of AD manifestation. Although it is still not known how ANK1 relates with aging, it is still interesting to see that this site is directly involved in pathogenesis of an age-related disease.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(Age is a risk factor in Alzheimer’s disease.)</a:t>
            </a:r>
          </a:p>
        </p:txBody>
      </p:sp>
      <p:sp>
        <p:nvSpPr>
          <p:cNvPr id="4" name="Slide Number Placeholder 3"/>
          <p:cNvSpPr>
            <a:spLocks noGrp="1"/>
          </p:cNvSpPr>
          <p:nvPr>
            <p:ph type="sldNum" sz="quarter" idx="5"/>
          </p:nvPr>
        </p:nvSpPr>
        <p:spPr/>
        <p:txBody>
          <a:bodyPr/>
          <a:lstStyle/>
          <a:p>
            <a:fld id="{4E5DA59D-FC75-4BAB-B066-CC8404D57D03}" type="slidenum">
              <a:rPr lang="en-CA" smtClean="0"/>
              <a:t>39</a:t>
            </a:fld>
            <a:endParaRPr lang="en-CA"/>
          </a:p>
        </p:txBody>
      </p:sp>
    </p:spTree>
    <p:extLst>
      <p:ext uri="{BB962C8B-B14F-4D97-AF65-F5344CB8AC3E}">
        <p14:creationId xmlns:p14="http://schemas.microsoft.com/office/powerpoint/2010/main" val="363375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Much of the research has focused on the factors contributing to AMD pathology which include several environmental and genetic risks. In a 2005 study investigating 840 male twin from the US (440 monozygotic twins - share complete genetic makeup, and 400 dizygotic twins - share half of their genes), it was determined that the heritability of AMD is 46% and 71% for early and late AMD respectively. Since 46% - 71% of AMD variation may be explained by genetic factors, they have been extensively explored in the context of GWAS studies. Conversely, the heritability of AMD also highlights the relative importance of environmental risk factors such as smoking and diet in the early stages of the disease. This provides an avenue for disease exploration in an epigenetic context as it has been suggested that tissue-specific DNA methylation differences may be the key in understanding the interplay between genetic and environmental risk factors in AMD.</a:t>
            </a:r>
          </a:p>
          <a:p>
            <a:pPr rtl="0"/>
            <a:endParaRPr lang="en-CA" sz="1199" b="0" i="0" u="none" strike="noStrike" kern="1200" dirty="0">
              <a:solidFill>
                <a:schemeClr val="tx1"/>
              </a:solidFill>
              <a:effectLst/>
              <a:latin typeface="+mn-lt"/>
              <a:ea typeface="+mn-ea"/>
              <a:cs typeface="+mn-cs"/>
            </a:endParaRPr>
          </a:p>
          <a:p>
            <a:pPr rtl="0"/>
            <a:r>
              <a:rPr lang="en-CA" sz="1199" b="0" i="0" u="none" strike="noStrike" kern="1200" dirty="0">
                <a:solidFill>
                  <a:schemeClr val="tx1"/>
                </a:solidFill>
                <a:effectLst/>
                <a:latin typeface="+mn-lt"/>
                <a:ea typeface="+mn-ea"/>
                <a:cs typeface="+mn-cs"/>
              </a:rPr>
              <a:t>Seddon et al. (2005) The US Twin Study of Age-Related Macular Degeneration.</a:t>
            </a:r>
          </a:p>
          <a:p>
            <a:pPr rtl="0"/>
            <a:r>
              <a:rPr lang="en-CA" sz="1199" b="0" i="0" u="none" strike="noStrike" kern="1200" dirty="0">
                <a:solidFill>
                  <a:schemeClr val="tx1"/>
                </a:solidFill>
                <a:effectLst/>
                <a:latin typeface="+mn-lt"/>
                <a:ea typeface="+mn-ea"/>
                <a:cs typeface="+mn-cs"/>
              </a:rPr>
              <a:t>Twins from World War II Veteran Twin Registry.</a:t>
            </a:r>
          </a:p>
          <a:p>
            <a:endParaRPr lang="en-CA" dirty="0"/>
          </a:p>
          <a:p>
            <a:pPr rtl="0"/>
            <a:r>
              <a:rPr lang="en-CA" sz="1199" b="1" i="0" u="none" strike="noStrike" kern="1200" dirty="0">
                <a:solidFill>
                  <a:schemeClr val="tx1"/>
                </a:solidFill>
                <a:effectLst/>
                <a:latin typeface="+mn-lt"/>
                <a:ea typeface="+mn-ea"/>
                <a:cs typeface="+mn-cs"/>
              </a:rPr>
              <a:t>Only if asked: </a:t>
            </a:r>
            <a:r>
              <a:rPr lang="en-CA" sz="1199" b="0" i="0" u="none" strike="noStrike" kern="1200" dirty="0">
                <a:solidFill>
                  <a:schemeClr val="tx1"/>
                </a:solidFill>
                <a:effectLst/>
                <a:latin typeface="+mn-lt"/>
                <a:ea typeface="+mn-ea"/>
                <a:cs typeface="+mn-cs"/>
              </a:rPr>
              <a:t>On monozygotic and dizygotic twins - a trait influenced entirely by additive genetic factors should correlate perfectly in MZ twins and approximately 0.5 in DZ twins. A trait influenced entirely by shared environmental factors should correlate perfectly in both MZ and DZ twins. ACE (additive genetic, common environment and unique environment model) predicts DZ correlation ranging from 0.5 of MZ correlation (i.e. purely additive and unique environment) to being equal to MZ (i.e. purely common and unique environment).</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Unique environmental factors accounting for 19% - 37% of the variation in AMD grade. No evidence for shared environmental factors (however, twins most likely had not been cohabiting for over 50 years, so it’s not surprising that shared environmental effects are not detected). </a:t>
            </a:r>
          </a:p>
          <a:p>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4E5DA59D-FC75-4BAB-B066-CC8404D57D03}" type="slidenum">
              <a:rPr lang="en-CA" smtClean="0"/>
              <a:t>4</a:t>
            </a:fld>
            <a:endParaRPr lang="en-CA"/>
          </a:p>
        </p:txBody>
      </p:sp>
    </p:spTree>
    <p:extLst>
      <p:ext uri="{BB962C8B-B14F-4D97-AF65-F5344CB8AC3E}">
        <p14:creationId xmlns:p14="http://schemas.microsoft.com/office/powerpoint/2010/main" val="1234117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Lastly, I found a paper that showed that FOXB1 is involved in the regulation of neurodevelopmental cascade, and is widely expressed in the neuroepithelium, which is a similar tissue that RPE is derived from. To bring this project full circle, it is seen that the differentially methylated sites that were identified in this dataset to be associated to AMD, regulate the transcription of FOXB1.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40</a:t>
            </a:fld>
            <a:endParaRPr lang="en-CA"/>
          </a:p>
        </p:txBody>
      </p:sp>
    </p:spTree>
    <p:extLst>
      <p:ext uri="{BB962C8B-B14F-4D97-AF65-F5344CB8AC3E}">
        <p14:creationId xmlns:p14="http://schemas.microsoft.com/office/powerpoint/2010/main" val="158730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Unfortunately, I am not able to identify the commonly known non-tissue specific age-associated sites such as ELOVL2 and FHL2 in my dataset. I look at these sites from my model and saw that they are ranked in the top 500 sites to be associated with age in this dataset.</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41</a:t>
            </a:fld>
            <a:endParaRPr lang="en-CA"/>
          </a:p>
        </p:txBody>
      </p:sp>
    </p:spTree>
    <p:extLst>
      <p:ext uri="{BB962C8B-B14F-4D97-AF65-F5344CB8AC3E}">
        <p14:creationId xmlns:p14="http://schemas.microsoft.com/office/powerpoint/2010/main" val="1327817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With that, I would like to thank Mike for your mentorship, Nicole and David - both of whom have dedicated so much time to provide me with advice and guidance that help me tremendously in driving the direction of this project. I would also like to acknowledge the Bioinformatics team and the Human Working Group for allowing me to discuss and troubleshoot the difficulties that I faced in this data, and lastly to all of you for your attention and participation today. Thank you everybody and Happy Thanksgiving!</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42</a:t>
            </a:fld>
            <a:endParaRPr lang="en-CA"/>
          </a:p>
        </p:txBody>
      </p:sp>
    </p:spTree>
    <p:extLst>
      <p:ext uri="{BB962C8B-B14F-4D97-AF65-F5344CB8AC3E}">
        <p14:creationId xmlns:p14="http://schemas.microsoft.com/office/powerpoint/2010/main" val="3050593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determined that there is a non-linearity to the clock later in life as shown in the figure. One way the clock rate could be reduced in later life is due to saturation, i.e. the CpG sites represented in the clock reaching either full methylation or complete demethylation. They identified 3 probes in the Horvath clock (cg12830694, cg24580001 and cg02580606) that might be candidates for saturation because they are highly methylated and expected to be increasing in methylation with age. </a:t>
            </a:r>
          </a:p>
          <a:p>
            <a:endParaRPr lang="en-US" dirty="0"/>
          </a:p>
          <a:p>
            <a:r>
              <a:rPr lang="en-US" dirty="0"/>
              <a:t>So why 60 years old? The authors mention that the mechanisms of the apparent change in gears in a person’s sixties are not clear, but they argue that part of the effect seems to be due to saturation, i.e. loci approaching the limits of 0 or 100% methylation. </a:t>
            </a:r>
          </a:p>
          <a:p>
            <a:endParaRPr lang="en-US" dirty="0"/>
          </a:p>
          <a:p>
            <a:r>
              <a:rPr lang="en-US" dirty="0"/>
              <a:t>They also cite that perhaps, because of the brain tissues used, there could be </a:t>
            </a:r>
            <a:r>
              <a:rPr lang="en-US" dirty="0" err="1"/>
              <a:t>hydroxymethylation</a:t>
            </a:r>
            <a:r>
              <a:rPr lang="en-US" dirty="0"/>
              <a:t> effect that are present at appreciable levels in these tissues that may be affecting the predictive power of Horvath’s clock (due to the currently unknown age-associated changes to </a:t>
            </a:r>
            <a:r>
              <a:rPr lang="en-US" dirty="0" err="1"/>
              <a:t>hydroxymethylated</a:t>
            </a:r>
            <a:r>
              <a:rPr lang="en-US" dirty="0"/>
              <a:t> sites).</a:t>
            </a:r>
          </a:p>
          <a:p>
            <a:endParaRPr lang="en-US" dirty="0"/>
          </a:p>
          <a:p>
            <a:r>
              <a:rPr lang="en-US" dirty="0"/>
              <a:t>When comparing </a:t>
            </a:r>
            <a:r>
              <a:rPr lang="en-US" dirty="0" err="1"/>
              <a:t>DNAm</a:t>
            </a:r>
            <a:r>
              <a:rPr lang="en-US" dirty="0"/>
              <a:t> profiles across tissues, individuals and other variables, the predominant source of variation is the tissue, more specifically, cell type, so it is reason to suppose that this developmental blueprint can change over time in response to the environment, or simply drift or decay. </a:t>
            </a:r>
          </a:p>
          <a:p>
            <a:endParaRPr lang="en-US" dirty="0"/>
          </a:p>
          <a:p>
            <a:r>
              <a:rPr lang="en-US" dirty="0"/>
              <a:t>Any phenotype associated with age will appear to be associated with age acceleration as well, and a correct analysis should include chronological age as a covariate.</a:t>
            </a:r>
          </a:p>
        </p:txBody>
      </p:sp>
      <p:sp>
        <p:nvSpPr>
          <p:cNvPr id="4" name="Slide Number Placeholder 3"/>
          <p:cNvSpPr>
            <a:spLocks noGrp="1"/>
          </p:cNvSpPr>
          <p:nvPr>
            <p:ph type="sldNum" sz="quarter" idx="5"/>
          </p:nvPr>
        </p:nvSpPr>
        <p:spPr/>
        <p:txBody>
          <a:bodyPr/>
          <a:lstStyle/>
          <a:p>
            <a:fld id="{4E5DA59D-FC75-4BAB-B066-CC8404D57D03}" type="slidenum">
              <a:rPr lang="en-CA" smtClean="0"/>
              <a:t>50</a:t>
            </a:fld>
            <a:endParaRPr lang="en-CA"/>
          </a:p>
        </p:txBody>
      </p:sp>
    </p:spTree>
    <p:extLst>
      <p:ext uri="{BB962C8B-B14F-4D97-AF65-F5344CB8AC3E}">
        <p14:creationId xmlns:p14="http://schemas.microsoft.com/office/powerpoint/2010/main" val="332023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Risk of AMD increases with age with 3-fold increases of AMD incidence amongst individuals over 75 years old as compared to individuals between 65 - 74 years old.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Smoking is the most consistent risk factor in AMD where the relative risk has been reported to decrease by 16% (2.4 -&gt; 2.0) when the individual stops smoking.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There is also a global effect of diet in the incidence of AMD. Low dietary antioxidants and a high-fat diet can lead to increased risk of AMD by affecting the cardiovascular pathways.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Early AMD is commonly observed among Black and Hispanic populations, while late AMD is much more common in White populations.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Diagnoses of late AMD is slightly higher in women compared to men. However, it is important to note that this observed difference is in </a:t>
            </a:r>
            <a:r>
              <a:rPr lang="en-CA" sz="1199" b="0" i="0" u="none" strike="noStrike" kern="1200" dirty="0" err="1">
                <a:solidFill>
                  <a:schemeClr val="tx1"/>
                </a:solidFill>
                <a:effectLst/>
                <a:latin typeface="+mn-lt"/>
                <a:ea typeface="+mn-ea"/>
                <a:cs typeface="+mn-cs"/>
              </a:rPr>
              <a:t>neovascularised</a:t>
            </a:r>
            <a:r>
              <a:rPr lang="en-CA" sz="1199" b="0" i="0" u="none" strike="noStrike" kern="1200" dirty="0">
                <a:solidFill>
                  <a:schemeClr val="tx1"/>
                </a:solidFill>
                <a:effectLst/>
                <a:latin typeface="+mn-lt"/>
                <a:ea typeface="+mn-ea"/>
                <a:cs typeface="+mn-cs"/>
              </a:rPr>
              <a:t> AMD in women of European ancestry specifically. Comparing overall AMD in men and women does not show any substantial difference. </a:t>
            </a:r>
          </a:p>
          <a:p>
            <a:pPr rtl="0"/>
            <a:r>
              <a:rPr lang="en-CA" sz="1199" b="0" i="0" u="none" strike="noStrike" kern="1200" dirty="0">
                <a:solidFill>
                  <a:schemeClr val="tx1"/>
                </a:solidFill>
                <a:effectLst/>
                <a:latin typeface="+mn-lt"/>
                <a:ea typeface="+mn-ea"/>
                <a:cs typeface="+mn-cs"/>
              </a:rPr>
              <a:t> </a:t>
            </a:r>
          </a:p>
          <a:p>
            <a:pPr rtl="0"/>
            <a:r>
              <a:rPr lang="en-CA" sz="1199" b="0" i="0" u="none" strike="noStrike" kern="1200" dirty="0">
                <a:solidFill>
                  <a:schemeClr val="tx1"/>
                </a:solidFill>
                <a:effectLst/>
                <a:latin typeface="+mn-lt"/>
                <a:ea typeface="+mn-ea"/>
                <a:cs typeface="+mn-cs"/>
              </a:rPr>
              <a:t>In this project, I’ll be investigating the role of age in AMD in the context of epigenetics. Specifically, I will characterise the incidence and progression of AMD using epigenetic clocks. </a:t>
            </a:r>
          </a:p>
          <a:p>
            <a:endParaRPr lang="en-CA" sz="1199" kern="1200" dirty="0">
              <a:solidFill>
                <a:schemeClr val="tx1"/>
              </a:solidFill>
              <a:effectLst/>
              <a:latin typeface="+mn-lt"/>
              <a:ea typeface="+mn-ea"/>
              <a:cs typeface="+mn-cs"/>
            </a:endParaRPr>
          </a:p>
          <a:p>
            <a:pPr rtl="0"/>
            <a:r>
              <a:rPr lang="en-CA" sz="1199" b="1" i="0" u="none" strike="noStrike" kern="1200" dirty="0">
                <a:solidFill>
                  <a:schemeClr val="tx1"/>
                </a:solidFill>
                <a:effectLst/>
                <a:latin typeface="+mn-lt"/>
                <a:ea typeface="+mn-ea"/>
                <a:cs typeface="+mn-cs"/>
              </a:rPr>
              <a:t>Only if asked: </a:t>
            </a:r>
            <a:endParaRPr lang="en-CA" sz="1199" b="0" i="0" u="none" strike="noStrike" kern="1200" dirty="0">
              <a:solidFill>
                <a:schemeClr val="tx1"/>
              </a:solidFill>
              <a:effectLst/>
              <a:latin typeface="+mn-lt"/>
              <a:ea typeface="+mn-ea"/>
              <a:cs typeface="+mn-cs"/>
            </a:endParaRPr>
          </a:p>
          <a:p>
            <a:pPr rtl="0"/>
            <a:r>
              <a:rPr lang="en-CA" sz="1199" b="1" i="0" u="none" strike="noStrike" kern="1200" dirty="0">
                <a:solidFill>
                  <a:schemeClr val="tx1"/>
                </a:solidFill>
                <a:effectLst/>
                <a:latin typeface="+mn-lt"/>
                <a:ea typeface="+mn-ea"/>
                <a:cs typeface="+mn-cs"/>
              </a:rPr>
              <a:t>Why smoking? </a:t>
            </a:r>
            <a:r>
              <a:rPr lang="en-CA" sz="1199" b="0" i="0" u="none" strike="noStrike" kern="1200" dirty="0">
                <a:solidFill>
                  <a:schemeClr val="tx1"/>
                </a:solidFill>
                <a:effectLst/>
                <a:latin typeface="+mn-lt"/>
                <a:ea typeface="+mn-ea"/>
                <a:cs typeface="+mn-cs"/>
              </a:rPr>
              <a:t>Smoking adversely affects blood flow, decreases levels of high-density lipoprotein, increases platelet aggregability and fibrinogen, increases oxidative stress and lipid peroxidation, reduces plasma levels of antioxidants, and raises levels of inflammation and inflammatory cytokines. </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high-fat diet and antioxidants? </a:t>
            </a:r>
            <a:r>
              <a:rPr lang="en-CA" sz="1199" b="0" i="0" u="none" strike="noStrike" kern="1200" dirty="0">
                <a:solidFill>
                  <a:schemeClr val="tx1"/>
                </a:solidFill>
                <a:effectLst/>
                <a:latin typeface="+mn-lt"/>
                <a:ea typeface="+mn-ea"/>
                <a:cs typeface="+mn-cs"/>
              </a:rPr>
              <a:t>The deposit of oxidised compounds in healthy tissue could result in cell death because they are indigestible by cellular enzymes in the eye. This could lead to impaired function of the RPE and eventually to degeneration involving the macula. High-fat diet likely affects AMD through the HDL cholesterol and systemic inflammatory pathways (See above).</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ethnic differences in AMD? </a:t>
            </a:r>
            <a:r>
              <a:rPr lang="en-CA" sz="1199" b="0" i="0" u="none" strike="noStrike" kern="1200" dirty="0">
                <a:solidFill>
                  <a:schemeClr val="tx1"/>
                </a:solidFill>
                <a:effectLst/>
                <a:latin typeface="+mn-lt"/>
                <a:ea typeface="+mn-ea"/>
                <a:cs typeface="+mn-cs"/>
              </a:rPr>
              <a:t>Inherited genetic factors determined by genetic ancestry play a substantial part in age-related macular degeneration. Also, most studies are localised to specific geographical locations, so it is suggested that there could be some sampling bias.</a:t>
            </a:r>
          </a:p>
          <a:p>
            <a:pPr rtl="0"/>
            <a:r>
              <a:rPr lang="en-CA" sz="1199" b="0" i="0" u="none" strike="noStrike" kern="1200" dirty="0">
                <a:solidFill>
                  <a:schemeClr val="tx1"/>
                </a:solidFill>
                <a:effectLst/>
                <a:latin typeface="+mn-lt"/>
                <a:ea typeface="+mn-ea"/>
                <a:cs typeface="+mn-cs"/>
              </a:rPr>
              <a:t> </a:t>
            </a:r>
          </a:p>
          <a:p>
            <a:pPr rtl="0"/>
            <a:r>
              <a:rPr lang="en-CA" sz="1199" b="1" i="0" u="none" strike="noStrike" kern="1200" dirty="0">
                <a:solidFill>
                  <a:schemeClr val="tx1"/>
                </a:solidFill>
                <a:effectLst/>
                <a:latin typeface="+mn-lt"/>
                <a:ea typeface="+mn-ea"/>
                <a:cs typeface="+mn-cs"/>
              </a:rPr>
              <a:t>Why more late AMD in women? </a:t>
            </a:r>
            <a:r>
              <a:rPr lang="en-CA" sz="1199" b="0" i="0" u="none" strike="noStrike" kern="1200" dirty="0">
                <a:solidFill>
                  <a:schemeClr val="tx1"/>
                </a:solidFill>
                <a:effectLst/>
                <a:latin typeface="+mn-lt"/>
                <a:ea typeface="+mn-ea"/>
                <a:cs typeface="+mn-cs"/>
              </a:rPr>
              <a:t>The higher prevalence of </a:t>
            </a:r>
            <a:r>
              <a:rPr lang="en-CA" sz="1199" b="1" i="0" u="none" strike="noStrike" kern="1200" dirty="0">
                <a:solidFill>
                  <a:schemeClr val="tx1"/>
                </a:solidFill>
                <a:effectLst/>
                <a:latin typeface="+mn-lt"/>
                <a:ea typeface="+mn-ea"/>
                <a:cs typeface="+mn-cs"/>
              </a:rPr>
              <a:t>late AMD</a:t>
            </a:r>
            <a:r>
              <a:rPr lang="en-CA" sz="1199" b="0" i="0" u="none" strike="noStrike" kern="1200" dirty="0">
                <a:solidFill>
                  <a:schemeClr val="tx1"/>
                </a:solidFill>
                <a:effectLst/>
                <a:latin typeface="+mn-lt"/>
                <a:ea typeface="+mn-ea"/>
                <a:cs typeface="+mn-cs"/>
              </a:rPr>
              <a:t> in women is due to potential cerebrovascular and/or hormonal/menopausal mechanisms: </a:t>
            </a:r>
            <a:r>
              <a:rPr lang="en-CA" sz="1199" b="0" i="0" u="none" strike="noStrike" kern="1200" dirty="0" err="1">
                <a:solidFill>
                  <a:schemeClr val="tx1"/>
                </a:solidFill>
                <a:effectLst/>
                <a:latin typeface="+mn-lt"/>
                <a:ea typeface="+mn-ea"/>
                <a:cs typeface="+mn-cs"/>
              </a:rPr>
              <a:t>Neovascularised</a:t>
            </a:r>
            <a:r>
              <a:rPr lang="en-CA" sz="1199" b="0" i="0" u="none" strike="noStrike" kern="1200" dirty="0">
                <a:solidFill>
                  <a:schemeClr val="tx1"/>
                </a:solidFill>
                <a:effectLst/>
                <a:latin typeface="+mn-lt"/>
                <a:ea typeface="+mn-ea"/>
                <a:cs typeface="+mn-cs"/>
              </a:rPr>
              <a:t> AMD seems to share some similarities with stroke. Women experience their first strokes later in life and have higher incidence of stroke at an age when </a:t>
            </a:r>
            <a:r>
              <a:rPr lang="en-CA" sz="1199" b="0" i="0" u="none" strike="noStrike" kern="1200" dirty="0" err="1">
                <a:solidFill>
                  <a:schemeClr val="tx1"/>
                </a:solidFill>
                <a:effectLst/>
                <a:latin typeface="+mn-lt"/>
                <a:ea typeface="+mn-ea"/>
                <a:cs typeface="+mn-cs"/>
              </a:rPr>
              <a:t>neovascularised</a:t>
            </a:r>
            <a:r>
              <a:rPr lang="en-CA" sz="1199" b="0" i="0" u="none" strike="noStrike" kern="1200" dirty="0">
                <a:solidFill>
                  <a:schemeClr val="tx1"/>
                </a:solidFill>
                <a:effectLst/>
                <a:latin typeface="+mn-lt"/>
                <a:ea typeface="+mn-ea"/>
                <a:cs typeface="+mn-cs"/>
              </a:rPr>
              <a:t> AMD commonly occurs (an age at which male cardiovascular-related mortality may have already </a:t>
            </a:r>
            <a:r>
              <a:rPr lang="en-CA" sz="1199" b="0" i="0" u="none" strike="noStrike" kern="1200" dirty="0" err="1">
                <a:solidFill>
                  <a:schemeClr val="tx1"/>
                </a:solidFill>
                <a:effectLst/>
                <a:latin typeface="+mn-lt"/>
                <a:ea typeface="+mn-ea"/>
                <a:cs typeface="+mn-cs"/>
              </a:rPr>
              <a:t>occured</a:t>
            </a:r>
            <a:r>
              <a:rPr lang="en-CA" sz="1199" b="0" i="0" u="none" strike="noStrike" kern="1200" dirty="0">
                <a:solidFill>
                  <a:schemeClr val="tx1"/>
                </a:solidFill>
                <a:effectLst/>
                <a:latin typeface="+mn-lt"/>
                <a:ea typeface="+mn-ea"/>
                <a:cs typeface="+mn-cs"/>
              </a:rPr>
              <a:t> = in short, because women live longer than men). [But important to stress that no evidence of any substantiated difference between men and women in overall AMD] (See below).</a:t>
            </a:r>
          </a:p>
          <a:p>
            <a:pPr rtl="0"/>
            <a:r>
              <a:rPr lang="en-CA" sz="1199" b="0" i="0" u="none" strike="noStrike" kern="1200" dirty="0">
                <a:solidFill>
                  <a:schemeClr val="tx1"/>
                </a:solidFill>
                <a:effectLst/>
                <a:latin typeface="+mn-lt"/>
                <a:ea typeface="+mn-ea"/>
                <a:cs typeface="+mn-cs"/>
              </a:rPr>
              <a:t> </a:t>
            </a:r>
          </a:p>
          <a:p>
            <a:r>
              <a:rPr lang="en-CA" sz="1199" b="1" i="0" u="none" strike="noStrike" kern="1200" dirty="0">
                <a:solidFill>
                  <a:schemeClr val="tx1"/>
                </a:solidFill>
                <a:effectLst/>
                <a:latin typeface="+mn-lt"/>
                <a:ea typeface="+mn-ea"/>
                <a:cs typeface="+mn-cs"/>
              </a:rPr>
              <a:t>NOTE: </a:t>
            </a:r>
            <a:r>
              <a:rPr lang="en-CA" sz="1199" b="0" i="0" u="none" strike="noStrike" kern="1200" dirty="0">
                <a:solidFill>
                  <a:schemeClr val="tx1"/>
                </a:solidFill>
                <a:effectLst/>
                <a:latin typeface="+mn-lt"/>
                <a:ea typeface="+mn-ea"/>
                <a:cs typeface="+mn-cs"/>
              </a:rPr>
              <a:t>A meta-analysis of 25 published studies (over 57000 subjects) identified no evidence of interaction between age and gender (i.e. prevalence of AMD increases exponentially by age, which did not differ by gender). </a:t>
            </a:r>
            <a:endParaRPr lang="en-CA" sz="1199"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4E5DA59D-FC75-4BAB-B066-CC8404D57D03}" type="slidenum">
              <a:rPr lang="en-CA" smtClean="0"/>
              <a:t>5</a:t>
            </a:fld>
            <a:endParaRPr lang="en-CA"/>
          </a:p>
        </p:txBody>
      </p:sp>
    </p:spTree>
    <p:extLst>
      <p:ext uri="{BB962C8B-B14F-4D97-AF65-F5344CB8AC3E}">
        <p14:creationId xmlns:p14="http://schemas.microsoft.com/office/powerpoint/2010/main" val="329143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This leads to my main question for this project, which is: Can the increased risk of AMD with age be partially characterised with epigenetic clocks? I expect that samples from AMD patients will have higher age acceleration as compared to controls.</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6</a:t>
            </a:fld>
            <a:endParaRPr lang="en-CA"/>
          </a:p>
        </p:txBody>
      </p:sp>
    </p:spTree>
    <p:extLst>
      <p:ext uri="{BB962C8B-B14F-4D97-AF65-F5344CB8AC3E}">
        <p14:creationId xmlns:p14="http://schemas.microsoft.com/office/powerpoint/2010/main" val="2268051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99" b="0" i="0" u="none" strike="noStrike" kern="1200" dirty="0">
                <a:solidFill>
                  <a:schemeClr val="tx1"/>
                </a:solidFill>
                <a:effectLst/>
                <a:latin typeface="+mn-lt"/>
                <a:ea typeface="+mn-ea"/>
                <a:cs typeface="+mn-cs"/>
              </a:rPr>
              <a:t>To help me answer my question, I’ll briefly walk you through the publicly available dataset that I’m using and the pre-processing steps that I have undertaken to clean it up for analysis. </a:t>
            </a: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7</a:t>
            </a:fld>
            <a:endParaRPr lang="en-CA"/>
          </a:p>
        </p:txBody>
      </p:sp>
    </p:spTree>
    <p:extLst>
      <p:ext uri="{BB962C8B-B14F-4D97-AF65-F5344CB8AC3E}">
        <p14:creationId xmlns:p14="http://schemas.microsoft.com/office/powerpoint/2010/main" val="57170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The dataset from this project was taken from a published paper that found 3 candidate sites that are associated with AMD. The basis of the paper is to look for epigenetic targets for therapeutic interventions in the disease in the attempt to influence differential gene expression in early/intermediate AMD. The authors set out to answer two main questions in their study: (1) Are there epigenetic sites that are associated with SKI, GTF2H4 and TNXB, which are genes that regulate the disease pathways in AMD? (2) Are there sex-specific differential methylated sites based on past studies that women have a higher risk of developing AMD than men?</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They managed to find the differentially methylated sites that reach genome-wide significance that are responsible as regulators of these genes, however, they did not manage to identify sex-dependent sites that are associated with AMD. </a:t>
            </a:r>
          </a:p>
        </p:txBody>
      </p:sp>
      <p:sp>
        <p:nvSpPr>
          <p:cNvPr id="4" name="Slide Number Placeholder 3"/>
          <p:cNvSpPr>
            <a:spLocks noGrp="1"/>
          </p:cNvSpPr>
          <p:nvPr>
            <p:ph type="sldNum" sz="quarter" idx="5"/>
          </p:nvPr>
        </p:nvSpPr>
        <p:spPr/>
        <p:txBody>
          <a:bodyPr/>
          <a:lstStyle/>
          <a:p>
            <a:fld id="{4E5DA59D-FC75-4BAB-B066-CC8404D57D03}" type="slidenum">
              <a:rPr lang="en-CA" smtClean="0"/>
              <a:t>8</a:t>
            </a:fld>
            <a:endParaRPr lang="en-CA"/>
          </a:p>
        </p:txBody>
      </p:sp>
    </p:spTree>
    <p:extLst>
      <p:ext uri="{BB962C8B-B14F-4D97-AF65-F5344CB8AC3E}">
        <p14:creationId xmlns:p14="http://schemas.microsoft.com/office/powerpoint/2010/main" val="335794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199" b="0" i="0" u="none" strike="noStrike" kern="1200" dirty="0">
                <a:solidFill>
                  <a:schemeClr val="tx1"/>
                </a:solidFill>
                <a:effectLst/>
                <a:latin typeface="+mn-lt"/>
                <a:ea typeface="+mn-ea"/>
                <a:cs typeface="+mn-cs"/>
              </a:rPr>
              <a:t>The dataset I will be using contains 44 samples with ages ranging from 50 to 89 years old. The sex and disease state of the samples are quite evenly split. All the samples from the dataset comes from the retinal pigment epithelium with no health history or cause of death provided, and the donors are most likely based in the UK as all tissues were from the Manchester Eye Bank in the UK. </a:t>
            </a:r>
          </a:p>
          <a:p>
            <a:pPr rtl="0"/>
            <a:br>
              <a:rPr lang="en-CA" sz="1199" b="0" i="0" u="none" strike="noStrike" kern="1200" dirty="0">
                <a:solidFill>
                  <a:schemeClr val="tx1"/>
                </a:solidFill>
                <a:effectLst/>
                <a:latin typeface="+mn-lt"/>
                <a:ea typeface="+mn-ea"/>
                <a:cs typeface="+mn-cs"/>
              </a:rPr>
            </a:br>
            <a:r>
              <a:rPr lang="en-CA" sz="1199" b="0" i="0" u="none" strike="noStrike" kern="1200" dirty="0">
                <a:solidFill>
                  <a:schemeClr val="tx1"/>
                </a:solidFill>
                <a:effectLst/>
                <a:latin typeface="+mn-lt"/>
                <a:ea typeface="+mn-ea"/>
                <a:cs typeface="+mn-cs"/>
              </a:rPr>
              <a:t>To prepare this data, I used our </a:t>
            </a:r>
            <a:r>
              <a:rPr lang="en-CA" sz="1199" b="0" i="0" u="none" strike="noStrike" kern="1200" dirty="0" err="1">
                <a:solidFill>
                  <a:schemeClr val="tx1"/>
                </a:solidFill>
                <a:effectLst/>
                <a:latin typeface="+mn-lt"/>
                <a:ea typeface="+mn-ea"/>
                <a:cs typeface="+mn-cs"/>
              </a:rPr>
              <a:t>Kobor</a:t>
            </a:r>
            <a:r>
              <a:rPr lang="en-CA" sz="1199" b="0" i="0" u="none" strike="noStrike" kern="1200" dirty="0">
                <a:solidFill>
                  <a:schemeClr val="tx1"/>
                </a:solidFill>
                <a:effectLst/>
                <a:latin typeface="+mn-lt"/>
                <a:ea typeface="+mn-ea"/>
                <a:cs typeface="+mn-cs"/>
              </a:rPr>
              <a:t> lab pipeline, importing the raw </a:t>
            </a:r>
            <a:r>
              <a:rPr lang="en-CA" sz="1199" b="0" i="0" u="none" strike="noStrike" kern="1200" dirty="0" err="1">
                <a:solidFill>
                  <a:schemeClr val="tx1"/>
                </a:solidFill>
                <a:effectLst/>
                <a:latin typeface="+mn-lt"/>
                <a:ea typeface="+mn-ea"/>
                <a:cs typeface="+mn-cs"/>
              </a:rPr>
              <a:t>idats</a:t>
            </a:r>
            <a:r>
              <a:rPr lang="en-CA" sz="1199" b="0" i="0" u="none" strike="noStrike" kern="1200" dirty="0">
                <a:solidFill>
                  <a:schemeClr val="tx1"/>
                </a:solidFill>
                <a:effectLst/>
                <a:latin typeface="+mn-lt"/>
                <a:ea typeface="+mn-ea"/>
                <a:cs typeface="+mn-cs"/>
              </a:rPr>
              <a:t> and metadata from </a:t>
            </a:r>
            <a:r>
              <a:rPr lang="en-CA" sz="1199" b="0" i="0" u="none" strike="noStrike" kern="1200" dirty="0" err="1">
                <a:solidFill>
                  <a:schemeClr val="tx1"/>
                </a:solidFill>
                <a:effectLst/>
                <a:latin typeface="+mn-lt"/>
                <a:ea typeface="+mn-ea"/>
                <a:cs typeface="+mn-cs"/>
              </a:rPr>
              <a:t>ArrayExpress</a:t>
            </a:r>
            <a:r>
              <a:rPr lang="en-CA" sz="1199" b="0" i="0" u="none" strike="noStrike" kern="1200" dirty="0">
                <a:solidFill>
                  <a:schemeClr val="tx1"/>
                </a:solidFill>
                <a:effectLst/>
                <a:latin typeface="+mn-lt"/>
                <a:ea typeface="+mn-ea"/>
                <a:cs typeface="+mn-cs"/>
              </a:rPr>
              <a:t> (which is a European-based data repository for microarray and sequencing datasets) into R and performed some preliminary exploration of the available metadata. </a:t>
            </a:r>
          </a:p>
          <a:p>
            <a:br>
              <a:rPr lang="en-CA" dirty="0"/>
            </a:br>
            <a:br>
              <a:rPr lang="en-CA" dirty="0"/>
            </a:br>
            <a:endParaRPr lang="en-US" dirty="0"/>
          </a:p>
        </p:txBody>
      </p:sp>
      <p:sp>
        <p:nvSpPr>
          <p:cNvPr id="4" name="Slide Number Placeholder 3"/>
          <p:cNvSpPr>
            <a:spLocks noGrp="1"/>
          </p:cNvSpPr>
          <p:nvPr>
            <p:ph type="sldNum" sz="quarter" idx="5"/>
          </p:nvPr>
        </p:nvSpPr>
        <p:spPr/>
        <p:txBody>
          <a:bodyPr/>
          <a:lstStyle/>
          <a:p>
            <a:fld id="{4E5DA59D-FC75-4BAB-B066-CC8404D57D03}" type="slidenum">
              <a:rPr lang="en-CA" smtClean="0"/>
              <a:t>9</a:t>
            </a:fld>
            <a:endParaRPr lang="en-CA"/>
          </a:p>
        </p:txBody>
      </p:sp>
    </p:spTree>
    <p:extLst>
      <p:ext uri="{BB962C8B-B14F-4D97-AF65-F5344CB8AC3E}">
        <p14:creationId xmlns:p14="http://schemas.microsoft.com/office/powerpoint/2010/main" val="1087536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56743" y="3475672"/>
            <a:ext cx="9144000" cy="2387603"/>
          </a:xfrm>
        </p:spPr>
        <p:txBody>
          <a:bodyPr anchor="b"/>
          <a:lstStyle>
            <a:lvl1pPr algn="l">
              <a:lnSpc>
                <a:spcPts val="5003"/>
              </a:lnSpc>
              <a:defRPr sz="6000">
                <a:solidFill>
                  <a:schemeClr val="bg1"/>
                </a:solidFill>
              </a:defRPr>
            </a:lvl1pPr>
          </a:lstStyle>
          <a:p>
            <a:r>
              <a:rPr lang="en-US" dirty="0"/>
              <a:t>CLICK TO EDIT MASTER TITLE STYLE</a:t>
            </a:r>
          </a:p>
        </p:txBody>
      </p:sp>
      <p:sp>
        <p:nvSpPr>
          <p:cNvPr id="8" name="Subtitle 2"/>
          <p:cNvSpPr>
            <a:spLocks noGrp="1"/>
          </p:cNvSpPr>
          <p:nvPr>
            <p:ph type="subTitle" idx="1"/>
          </p:nvPr>
        </p:nvSpPr>
        <p:spPr>
          <a:xfrm>
            <a:off x="838201" y="5999903"/>
            <a:ext cx="9144000" cy="570570"/>
          </a:xfrm>
        </p:spPr>
        <p:txBody>
          <a:bodyPr/>
          <a:lstStyle>
            <a:lvl1pPr marL="0" indent="0" algn="l">
              <a:buNone/>
              <a:defRPr sz="2400" b="1">
                <a:solidFill>
                  <a:schemeClr val="bg1"/>
                </a:solidFill>
              </a:defRPr>
            </a:lvl1pPr>
            <a:lvl2pPr marL="457144" indent="0" algn="ctr">
              <a:buNone/>
              <a:defRPr sz="2002"/>
            </a:lvl2pPr>
            <a:lvl3pPr marL="914289" indent="0" algn="ctr">
              <a:buNone/>
              <a:defRPr sz="1801"/>
            </a:lvl3pPr>
            <a:lvl4pPr marL="1371424" indent="0" algn="ctr">
              <a:buNone/>
              <a:defRPr sz="1597"/>
            </a:lvl4pPr>
            <a:lvl5pPr marL="1828568" indent="0" algn="ctr">
              <a:buNone/>
              <a:defRPr sz="1597"/>
            </a:lvl5pPr>
            <a:lvl6pPr marL="2285712" indent="0" algn="ctr">
              <a:buNone/>
              <a:defRPr sz="1597"/>
            </a:lvl6pPr>
            <a:lvl7pPr marL="2742857" indent="0" algn="ctr">
              <a:buNone/>
              <a:defRPr sz="1597"/>
            </a:lvl7pPr>
            <a:lvl8pPr marL="3199994" indent="0" algn="ctr">
              <a:buNone/>
              <a:defRPr sz="1597"/>
            </a:lvl8pPr>
            <a:lvl9pPr marL="3657137" indent="0" algn="ctr">
              <a:buNone/>
              <a:defRPr sz="1597"/>
            </a:lvl9pPr>
          </a:lstStyle>
          <a:p>
            <a:r>
              <a:rPr lang="en-US" dirty="0"/>
              <a:t>Click to edit Master subtitle style</a:t>
            </a:r>
          </a:p>
        </p:txBody>
      </p:sp>
    </p:spTree>
    <p:extLst>
      <p:ext uri="{BB962C8B-B14F-4D97-AF65-F5344CB8AC3E}">
        <p14:creationId xmlns:p14="http://schemas.microsoft.com/office/powerpoint/2010/main" val="116834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90" y="2332526"/>
            <a:ext cx="5157787" cy="463965"/>
          </a:xfrm>
        </p:spPr>
        <p:txBody>
          <a:bodyPr anchor="b"/>
          <a:lstStyle>
            <a:lvl1pPr marL="0" indent="0">
              <a:buNone/>
              <a:defRPr sz="2400" b="1" i="0">
                <a:latin typeface="Roboto" charset="0"/>
                <a:ea typeface="Roboto" charset="0"/>
                <a:cs typeface="Roboto" charset="0"/>
              </a:defRPr>
            </a:lvl1pPr>
            <a:lvl2pPr marL="457144" indent="0">
              <a:buNone/>
              <a:defRPr sz="2002" b="1"/>
            </a:lvl2pPr>
            <a:lvl3pPr marL="914289" indent="0">
              <a:buNone/>
              <a:defRPr sz="1801" b="1"/>
            </a:lvl3pPr>
            <a:lvl4pPr marL="1371424" indent="0">
              <a:buNone/>
              <a:defRPr sz="1597" b="1"/>
            </a:lvl4pPr>
            <a:lvl5pPr marL="1828568" indent="0">
              <a:buNone/>
              <a:defRPr sz="1597" b="1"/>
            </a:lvl5pPr>
            <a:lvl6pPr marL="2285712" indent="0">
              <a:buNone/>
              <a:defRPr sz="1597" b="1"/>
            </a:lvl6pPr>
            <a:lvl7pPr marL="2742857" indent="0">
              <a:buNone/>
              <a:defRPr sz="1597" b="1"/>
            </a:lvl7pPr>
            <a:lvl8pPr marL="3199994" indent="0">
              <a:buNone/>
              <a:defRPr sz="1597" b="1"/>
            </a:lvl8pPr>
            <a:lvl9pPr marL="3657137" indent="0">
              <a:buNone/>
              <a:defRPr sz="1597" b="1"/>
            </a:lvl9pPr>
          </a:lstStyle>
          <a:p>
            <a:pPr lvl="0"/>
            <a:r>
              <a:rPr lang="en-US" dirty="0"/>
              <a:t>Click to edit Master text styles</a:t>
            </a:r>
          </a:p>
        </p:txBody>
      </p:sp>
      <p:sp>
        <p:nvSpPr>
          <p:cNvPr id="4" name="Content Placeholder 3"/>
          <p:cNvSpPr>
            <a:spLocks noGrp="1"/>
          </p:cNvSpPr>
          <p:nvPr>
            <p:ph sz="half" idx="2"/>
          </p:nvPr>
        </p:nvSpPr>
        <p:spPr>
          <a:xfrm>
            <a:off x="839790" y="2879842"/>
            <a:ext cx="5157787" cy="3309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3" y="2332526"/>
            <a:ext cx="5183189" cy="463965"/>
          </a:xfrm>
        </p:spPr>
        <p:txBody>
          <a:bodyPr anchor="b"/>
          <a:lstStyle>
            <a:lvl1pPr marL="0" indent="0">
              <a:buNone/>
              <a:defRPr sz="2400" b="1" i="0">
                <a:latin typeface="Roboto" charset="0"/>
                <a:ea typeface="Roboto" charset="0"/>
                <a:cs typeface="Roboto" charset="0"/>
              </a:defRPr>
            </a:lvl1pPr>
            <a:lvl2pPr marL="457144" indent="0">
              <a:buNone/>
              <a:defRPr sz="2002" b="1"/>
            </a:lvl2pPr>
            <a:lvl3pPr marL="914289" indent="0">
              <a:buNone/>
              <a:defRPr sz="1801" b="1"/>
            </a:lvl3pPr>
            <a:lvl4pPr marL="1371424" indent="0">
              <a:buNone/>
              <a:defRPr sz="1597" b="1"/>
            </a:lvl4pPr>
            <a:lvl5pPr marL="1828568" indent="0">
              <a:buNone/>
              <a:defRPr sz="1597" b="1"/>
            </a:lvl5pPr>
            <a:lvl6pPr marL="2285712" indent="0">
              <a:buNone/>
              <a:defRPr sz="1597" b="1"/>
            </a:lvl6pPr>
            <a:lvl7pPr marL="2742857" indent="0">
              <a:buNone/>
              <a:defRPr sz="1597" b="1"/>
            </a:lvl7pPr>
            <a:lvl8pPr marL="3199994" indent="0">
              <a:buNone/>
              <a:defRPr sz="1597" b="1"/>
            </a:lvl8pPr>
            <a:lvl9pPr marL="3657137" indent="0">
              <a:buNone/>
              <a:defRPr sz="1597" b="1"/>
            </a:lvl9pPr>
          </a:lstStyle>
          <a:p>
            <a:pPr lvl="0"/>
            <a:r>
              <a:rPr lang="en-US"/>
              <a:t>Click to edit Master text styles</a:t>
            </a:r>
          </a:p>
        </p:txBody>
      </p:sp>
      <p:sp>
        <p:nvSpPr>
          <p:cNvPr id="6" name="Content Placeholder 5"/>
          <p:cNvSpPr>
            <a:spLocks noGrp="1"/>
          </p:cNvSpPr>
          <p:nvPr>
            <p:ph sz="quarter" idx="4"/>
          </p:nvPr>
        </p:nvSpPr>
        <p:spPr>
          <a:xfrm>
            <a:off x="6172203" y="2879842"/>
            <a:ext cx="5183189" cy="3309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8" name="Footer Placeholder 7"/>
          <p:cNvSpPr>
            <a:spLocks noGrp="1"/>
          </p:cNvSpPr>
          <p:nvPr>
            <p:ph type="ftr" sz="quarter" idx="11"/>
          </p:nvPr>
        </p:nvSpPr>
        <p:spPr>
          <a:xfrm>
            <a:off x="4038601" y="6356362"/>
            <a:ext cx="4114800" cy="365123"/>
          </a:xfrm>
          <a:prstGeom prst="rect">
            <a:avLst/>
          </a:prstGeom>
        </p:spPr>
        <p:txBody>
          <a:bodyPr/>
          <a:lstStyle/>
          <a:p>
            <a:endParaRPr lang="en-US"/>
          </a:p>
        </p:txBody>
      </p:sp>
      <p:sp>
        <p:nvSpPr>
          <p:cNvPr id="9" name="Slide Number Placeholder 8"/>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
        <p:nvSpPr>
          <p:cNvPr id="10" name="Title 1"/>
          <p:cNvSpPr>
            <a:spLocks noGrp="1"/>
          </p:cNvSpPr>
          <p:nvPr>
            <p:ph type="title"/>
          </p:nvPr>
        </p:nvSpPr>
        <p:spPr>
          <a:xfrm>
            <a:off x="838201" y="1482942"/>
            <a:ext cx="10515600" cy="558173"/>
          </a:xfrm>
        </p:spPr>
        <p:txBody>
          <a:bodyPr/>
          <a:lstStyle/>
          <a:p>
            <a:r>
              <a:rPr lang="en-US" dirty="0"/>
              <a:t>Click to edit Master title style</a:t>
            </a:r>
          </a:p>
        </p:txBody>
      </p:sp>
    </p:spTree>
    <p:extLst>
      <p:ext uri="{BB962C8B-B14F-4D97-AF65-F5344CB8AC3E}">
        <p14:creationId xmlns:p14="http://schemas.microsoft.com/office/powerpoint/2010/main" val="117950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4" name="Footer Placeholder 3"/>
          <p:cNvSpPr>
            <a:spLocks noGrp="1"/>
          </p:cNvSpPr>
          <p:nvPr>
            <p:ph type="ftr" sz="quarter" idx="11"/>
          </p:nvPr>
        </p:nvSpPr>
        <p:spPr>
          <a:xfrm>
            <a:off x="4038601" y="6356362"/>
            <a:ext cx="4114800" cy="365123"/>
          </a:xfrm>
          <a:prstGeom prst="rect">
            <a:avLst/>
          </a:prstGeom>
        </p:spPr>
        <p:txBody>
          <a:bodyPr/>
          <a:lstStyle/>
          <a:p>
            <a:endParaRPr lang="en-US"/>
          </a:p>
        </p:txBody>
      </p:sp>
      <p:sp>
        <p:nvSpPr>
          <p:cNvPr id="5" name="Slide Number Placeholder 4"/>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510434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3" name="Footer Placeholder 2"/>
          <p:cNvSpPr>
            <a:spLocks noGrp="1"/>
          </p:cNvSpPr>
          <p:nvPr>
            <p:ph type="ftr" sz="quarter" idx="11"/>
          </p:nvPr>
        </p:nvSpPr>
        <p:spPr>
          <a:xfrm>
            <a:off x="4038601" y="6356362"/>
            <a:ext cx="4114800" cy="365123"/>
          </a:xfrm>
          <a:prstGeom prst="rect">
            <a:avLst/>
          </a:prstGeom>
        </p:spPr>
        <p:txBody>
          <a:bodyPr/>
          <a:lstStyle/>
          <a:p>
            <a:endParaRPr lang="en-US"/>
          </a:p>
        </p:txBody>
      </p:sp>
      <p:sp>
        <p:nvSpPr>
          <p:cNvPr id="4" name="Slide Number Placeholder 3"/>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1827661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1639616"/>
            <a:ext cx="3932238" cy="927855"/>
          </a:xfrm>
        </p:spPr>
        <p:txBody>
          <a:bodyPr anchor="b"/>
          <a:lstStyle>
            <a:lvl1pPr>
              <a:defRPr sz="3202"/>
            </a:lvl1pPr>
          </a:lstStyle>
          <a:p>
            <a:r>
              <a:rPr lang="en-US" dirty="0"/>
              <a:t>Click to edit Master title style</a:t>
            </a:r>
          </a:p>
        </p:txBody>
      </p:sp>
      <p:sp>
        <p:nvSpPr>
          <p:cNvPr id="3" name="Content Placeholder 2"/>
          <p:cNvSpPr>
            <a:spLocks noGrp="1"/>
          </p:cNvSpPr>
          <p:nvPr>
            <p:ph idx="1"/>
          </p:nvPr>
        </p:nvSpPr>
        <p:spPr>
          <a:xfrm>
            <a:off x="5183188" y="1639616"/>
            <a:ext cx="6172201" cy="4221435"/>
          </a:xfrm>
        </p:spPr>
        <p:txBody>
          <a:bodyPr/>
          <a:lstStyle>
            <a:lvl1pPr>
              <a:defRPr sz="3202"/>
            </a:lvl1pPr>
            <a:lvl2pPr>
              <a:defRPr sz="2797"/>
            </a:lvl2pPr>
            <a:lvl3pPr>
              <a:defRPr sz="2400"/>
            </a:lvl3pPr>
            <a:lvl4pPr>
              <a:defRPr sz="2002"/>
            </a:lvl4pPr>
            <a:lvl5pPr>
              <a:defRPr sz="2002"/>
            </a:lvl5pPr>
            <a:lvl6pPr>
              <a:defRPr sz="2002"/>
            </a:lvl6pPr>
            <a:lvl7pPr>
              <a:defRPr sz="2002"/>
            </a:lvl7pPr>
            <a:lvl8pPr>
              <a:defRPr sz="2002"/>
            </a:lvl8pPr>
            <a:lvl9pPr>
              <a:defRPr sz="20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567472"/>
            <a:ext cx="3932238" cy="3301523"/>
          </a:xfrm>
        </p:spPr>
        <p:txBody>
          <a:bodyPr/>
          <a:lstStyle>
            <a:lvl1pPr marL="0" indent="0">
              <a:buNone/>
              <a:defRPr sz="1597"/>
            </a:lvl1pPr>
            <a:lvl2pPr marL="457144" indent="0">
              <a:buNone/>
              <a:defRPr sz="1403"/>
            </a:lvl2pPr>
            <a:lvl3pPr marL="914289" indent="0">
              <a:buNone/>
              <a:defRPr sz="1200"/>
            </a:lvl3pPr>
            <a:lvl4pPr marL="1371424" indent="0">
              <a:buNone/>
              <a:defRPr sz="998"/>
            </a:lvl4pPr>
            <a:lvl5pPr marL="1828568" indent="0">
              <a:buNone/>
              <a:defRPr sz="998"/>
            </a:lvl5pPr>
            <a:lvl6pPr marL="2285712" indent="0">
              <a:buNone/>
              <a:defRPr sz="998"/>
            </a:lvl6pPr>
            <a:lvl7pPr marL="2742857" indent="0">
              <a:buNone/>
              <a:defRPr sz="998"/>
            </a:lvl7pPr>
            <a:lvl8pPr marL="3199994" indent="0">
              <a:buNone/>
              <a:defRPr sz="998"/>
            </a:lvl8pPr>
            <a:lvl9pPr marL="3657137" indent="0">
              <a:buNone/>
              <a:defRPr sz="998"/>
            </a:lvl9pPr>
          </a:lstStyle>
          <a:p>
            <a:pPr lvl="0"/>
            <a:r>
              <a:rPr lang="en-US"/>
              <a:t>Click to edit Master text styles</a:t>
            </a:r>
          </a:p>
        </p:txBody>
      </p:sp>
      <p:sp>
        <p:nvSpPr>
          <p:cNvPr id="5" name="Date Placeholder 4"/>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6" name="Footer Placeholder 5"/>
          <p:cNvSpPr>
            <a:spLocks noGrp="1"/>
          </p:cNvSpPr>
          <p:nvPr>
            <p:ph type="ftr" sz="quarter" idx="11"/>
          </p:nvPr>
        </p:nvSpPr>
        <p:spPr>
          <a:xfrm>
            <a:off x="4038601" y="6356362"/>
            <a:ext cx="4114800" cy="365123"/>
          </a:xfrm>
          <a:prstGeom prst="rect">
            <a:avLst/>
          </a:prstGeom>
        </p:spPr>
        <p:txBody>
          <a:bodyPr/>
          <a:lstStyle/>
          <a:p>
            <a:endParaRPr lang="en-US"/>
          </a:p>
        </p:txBody>
      </p:sp>
      <p:sp>
        <p:nvSpPr>
          <p:cNvPr id="7" name="Slide Number Placeholder 6"/>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2045571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1158068"/>
            <a:ext cx="3932238" cy="1392960"/>
          </a:xfrm>
        </p:spPr>
        <p:txBody>
          <a:bodyPr anchor="b"/>
          <a:lstStyle>
            <a:lvl1pPr>
              <a:defRPr sz="3202"/>
            </a:lvl1pPr>
          </a:lstStyle>
          <a:p>
            <a:r>
              <a:rPr lang="en-US"/>
              <a:t>Click to edit Master title style</a:t>
            </a:r>
          </a:p>
        </p:txBody>
      </p:sp>
      <p:sp>
        <p:nvSpPr>
          <p:cNvPr id="3" name="Picture Placeholder 2"/>
          <p:cNvSpPr>
            <a:spLocks noGrp="1"/>
          </p:cNvSpPr>
          <p:nvPr>
            <p:ph type="pic" idx="1"/>
          </p:nvPr>
        </p:nvSpPr>
        <p:spPr>
          <a:xfrm>
            <a:off x="5183188" y="1618595"/>
            <a:ext cx="6172201" cy="4242458"/>
          </a:xfrm>
        </p:spPr>
        <p:txBody>
          <a:bodyPr/>
          <a:lstStyle>
            <a:lvl1pPr marL="0" indent="0">
              <a:buNone/>
              <a:defRPr sz="3202"/>
            </a:lvl1pPr>
            <a:lvl2pPr marL="457144" indent="0">
              <a:buNone/>
              <a:defRPr sz="2797"/>
            </a:lvl2pPr>
            <a:lvl3pPr marL="914289" indent="0">
              <a:buNone/>
              <a:defRPr sz="2400"/>
            </a:lvl3pPr>
            <a:lvl4pPr marL="1371424" indent="0">
              <a:buNone/>
              <a:defRPr sz="2002"/>
            </a:lvl4pPr>
            <a:lvl5pPr marL="1828568" indent="0">
              <a:buNone/>
              <a:defRPr sz="2002"/>
            </a:lvl5pPr>
            <a:lvl6pPr marL="2285712" indent="0">
              <a:buNone/>
              <a:defRPr sz="2002"/>
            </a:lvl6pPr>
            <a:lvl7pPr marL="2742857" indent="0">
              <a:buNone/>
              <a:defRPr sz="2002"/>
            </a:lvl7pPr>
            <a:lvl8pPr marL="3199994" indent="0">
              <a:buNone/>
              <a:defRPr sz="2002"/>
            </a:lvl8pPr>
            <a:lvl9pPr marL="3657137" indent="0">
              <a:buNone/>
              <a:defRPr sz="2002"/>
            </a:lvl9pPr>
          </a:lstStyle>
          <a:p>
            <a:endParaRPr lang="en-US"/>
          </a:p>
        </p:txBody>
      </p:sp>
      <p:sp>
        <p:nvSpPr>
          <p:cNvPr id="4" name="Text Placeholder 3"/>
          <p:cNvSpPr>
            <a:spLocks noGrp="1"/>
          </p:cNvSpPr>
          <p:nvPr>
            <p:ph type="body" sz="half" idx="2"/>
          </p:nvPr>
        </p:nvSpPr>
        <p:spPr>
          <a:xfrm>
            <a:off x="839790" y="2551032"/>
            <a:ext cx="3932238" cy="3317963"/>
          </a:xfrm>
        </p:spPr>
        <p:txBody>
          <a:bodyPr/>
          <a:lstStyle>
            <a:lvl1pPr marL="0" indent="0">
              <a:buNone/>
              <a:defRPr sz="1597"/>
            </a:lvl1pPr>
            <a:lvl2pPr marL="457144" indent="0">
              <a:buNone/>
              <a:defRPr sz="1403"/>
            </a:lvl2pPr>
            <a:lvl3pPr marL="914289" indent="0">
              <a:buNone/>
              <a:defRPr sz="1200"/>
            </a:lvl3pPr>
            <a:lvl4pPr marL="1371424" indent="0">
              <a:buNone/>
              <a:defRPr sz="998"/>
            </a:lvl4pPr>
            <a:lvl5pPr marL="1828568" indent="0">
              <a:buNone/>
              <a:defRPr sz="998"/>
            </a:lvl5pPr>
            <a:lvl6pPr marL="2285712" indent="0">
              <a:buNone/>
              <a:defRPr sz="998"/>
            </a:lvl6pPr>
            <a:lvl7pPr marL="2742857" indent="0">
              <a:buNone/>
              <a:defRPr sz="998"/>
            </a:lvl7pPr>
            <a:lvl8pPr marL="3199994" indent="0">
              <a:buNone/>
              <a:defRPr sz="998"/>
            </a:lvl8pPr>
            <a:lvl9pPr marL="3657137" indent="0">
              <a:buNone/>
              <a:defRPr sz="998"/>
            </a:lvl9pPr>
          </a:lstStyle>
          <a:p>
            <a:pPr lvl="0"/>
            <a:r>
              <a:rPr lang="en-US"/>
              <a:t>Click to edit Master text styles</a:t>
            </a:r>
          </a:p>
        </p:txBody>
      </p:sp>
      <p:sp>
        <p:nvSpPr>
          <p:cNvPr id="5" name="Date Placeholder 4"/>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6" name="Footer Placeholder 5"/>
          <p:cNvSpPr>
            <a:spLocks noGrp="1"/>
          </p:cNvSpPr>
          <p:nvPr>
            <p:ph type="ftr" sz="quarter" idx="11"/>
          </p:nvPr>
        </p:nvSpPr>
        <p:spPr>
          <a:xfrm>
            <a:off x="4038601" y="6356362"/>
            <a:ext cx="4114800" cy="365123"/>
          </a:xfrm>
          <a:prstGeom prst="rect">
            <a:avLst/>
          </a:prstGeom>
        </p:spPr>
        <p:txBody>
          <a:bodyPr/>
          <a:lstStyle/>
          <a:p>
            <a:endParaRPr lang="en-US"/>
          </a:p>
        </p:txBody>
      </p:sp>
      <p:sp>
        <p:nvSpPr>
          <p:cNvPr id="7" name="Slide Number Placeholder 6"/>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862109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5" name="Footer Placeholder 4"/>
          <p:cNvSpPr>
            <a:spLocks noGrp="1"/>
          </p:cNvSpPr>
          <p:nvPr>
            <p:ph type="ftr" sz="quarter" idx="11"/>
          </p:nvPr>
        </p:nvSpPr>
        <p:spPr>
          <a:xfrm>
            <a:off x="4038601" y="6356362"/>
            <a:ext cx="4114800" cy="365123"/>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397964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1618597"/>
            <a:ext cx="2628901" cy="45583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1618597"/>
            <a:ext cx="7734301" cy="455837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1" y="6356362"/>
            <a:ext cx="2743200" cy="365123"/>
          </a:xfrm>
          <a:prstGeom prst="rect">
            <a:avLst/>
          </a:prstGeom>
        </p:spPr>
        <p:txBody>
          <a:bodyPr/>
          <a:lstStyle/>
          <a:p>
            <a:fld id="{08055222-02BA-BD4C-ACA7-BEC6D7F30819}" type="datetimeFigureOut">
              <a:rPr lang="en-US" smtClean="0"/>
              <a:t>1/1/21</a:t>
            </a:fld>
            <a:endParaRPr lang="en-US"/>
          </a:p>
        </p:txBody>
      </p:sp>
      <p:sp>
        <p:nvSpPr>
          <p:cNvPr id="5" name="Footer Placeholder 4"/>
          <p:cNvSpPr>
            <a:spLocks noGrp="1"/>
          </p:cNvSpPr>
          <p:nvPr>
            <p:ph type="ftr" sz="quarter" idx="11"/>
          </p:nvPr>
        </p:nvSpPr>
        <p:spPr>
          <a:xfrm>
            <a:off x="4038601" y="6356362"/>
            <a:ext cx="4114800" cy="365123"/>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56362"/>
            <a:ext cx="2743200" cy="365123"/>
          </a:xfrm>
          <a:prstGeom prst="rect">
            <a:avLst/>
          </a:prstGeom>
        </p:spPr>
        <p:txBody>
          <a:bodyPr/>
          <a:lstStyle/>
          <a:p>
            <a:fld id="{8E6CECF8-3AF4-7440-9887-D901E2B59EEA}" type="slidenum">
              <a:rPr lang="en-US" smtClean="0"/>
              <a:t>‹#›</a:t>
            </a:fld>
            <a:endParaRPr lang="en-US"/>
          </a:p>
        </p:txBody>
      </p:sp>
    </p:spTree>
    <p:extLst>
      <p:ext uri="{BB962C8B-B14F-4D97-AF65-F5344CB8AC3E}">
        <p14:creationId xmlns:p14="http://schemas.microsoft.com/office/powerpoint/2010/main" val="1330770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56743" y="3475672"/>
            <a:ext cx="9144000" cy="2387603"/>
          </a:xfrm>
        </p:spPr>
        <p:txBody>
          <a:bodyPr anchor="b"/>
          <a:lstStyle>
            <a:lvl1pPr algn="l">
              <a:lnSpc>
                <a:spcPts val="5003"/>
              </a:lnSpc>
              <a:defRPr sz="6000">
                <a:solidFill>
                  <a:schemeClr val="bg1"/>
                </a:solidFill>
              </a:defRPr>
            </a:lvl1pPr>
          </a:lstStyle>
          <a:p>
            <a:r>
              <a:rPr lang="en-US" dirty="0"/>
              <a:t>CLICK TO EDIT MASTER TITLE STYLE</a:t>
            </a:r>
          </a:p>
        </p:txBody>
      </p:sp>
      <p:sp>
        <p:nvSpPr>
          <p:cNvPr id="8" name="Subtitle 2"/>
          <p:cNvSpPr>
            <a:spLocks noGrp="1"/>
          </p:cNvSpPr>
          <p:nvPr>
            <p:ph type="subTitle" idx="1"/>
          </p:nvPr>
        </p:nvSpPr>
        <p:spPr>
          <a:xfrm>
            <a:off x="838201" y="5999903"/>
            <a:ext cx="9144000" cy="570570"/>
          </a:xfrm>
        </p:spPr>
        <p:txBody>
          <a:bodyPr/>
          <a:lstStyle>
            <a:lvl1pPr marL="0" indent="0" algn="l">
              <a:buNone/>
              <a:defRPr sz="2400" b="1">
                <a:solidFill>
                  <a:schemeClr val="tx1">
                    <a:lumMod val="50000"/>
                    <a:lumOff val="50000"/>
                  </a:schemeClr>
                </a:solidFill>
              </a:defRPr>
            </a:lvl1pPr>
            <a:lvl2pPr marL="457144" indent="0" algn="ctr">
              <a:buNone/>
              <a:defRPr sz="2002"/>
            </a:lvl2pPr>
            <a:lvl3pPr marL="914289" indent="0" algn="ctr">
              <a:buNone/>
              <a:defRPr sz="1801"/>
            </a:lvl3pPr>
            <a:lvl4pPr marL="1371424" indent="0" algn="ctr">
              <a:buNone/>
              <a:defRPr sz="1597"/>
            </a:lvl4pPr>
            <a:lvl5pPr marL="1828568" indent="0" algn="ctr">
              <a:buNone/>
              <a:defRPr sz="1597"/>
            </a:lvl5pPr>
            <a:lvl6pPr marL="2285712" indent="0" algn="ctr">
              <a:buNone/>
              <a:defRPr sz="1597"/>
            </a:lvl6pPr>
            <a:lvl7pPr marL="2742857" indent="0" algn="ctr">
              <a:buNone/>
              <a:defRPr sz="1597"/>
            </a:lvl7pPr>
            <a:lvl8pPr marL="3199994" indent="0" algn="ctr">
              <a:buNone/>
              <a:defRPr sz="1597"/>
            </a:lvl8pPr>
            <a:lvl9pPr marL="3657137" indent="0" algn="ctr">
              <a:buNone/>
              <a:defRPr sz="1597"/>
            </a:lvl9pPr>
          </a:lstStyle>
          <a:p>
            <a:r>
              <a:rPr lang="en-US" dirty="0"/>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848" y="185835"/>
            <a:ext cx="912973" cy="7872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6743" y="3475672"/>
            <a:ext cx="9144000" cy="2387603"/>
          </a:xfrm>
        </p:spPr>
        <p:txBody>
          <a:bodyPr anchor="b"/>
          <a:lstStyle>
            <a:lvl1pPr algn="l">
              <a:lnSpc>
                <a:spcPts val="5003"/>
              </a:lnSpc>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38201" y="5999903"/>
            <a:ext cx="9144000" cy="570570"/>
          </a:xfrm>
        </p:spPr>
        <p:txBody>
          <a:bodyPr/>
          <a:lstStyle>
            <a:lvl1pPr marL="0" indent="0" algn="l">
              <a:buNone/>
              <a:defRPr sz="2400" b="1">
                <a:solidFill>
                  <a:schemeClr val="tx1">
                    <a:lumMod val="50000"/>
                    <a:lumOff val="50000"/>
                  </a:schemeClr>
                </a:solidFill>
              </a:defRPr>
            </a:lvl1pPr>
            <a:lvl2pPr marL="457144" indent="0" algn="ctr">
              <a:buNone/>
              <a:defRPr sz="2002"/>
            </a:lvl2pPr>
            <a:lvl3pPr marL="914289" indent="0" algn="ctr">
              <a:buNone/>
              <a:defRPr sz="1801"/>
            </a:lvl3pPr>
            <a:lvl4pPr marL="1371424" indent="0" algn="ctr">
              <a:buNone/>
              <a:defRPr sz="1597"/>
            </a:lvl4pPr>
            <a:lvl5pPr marL="1828568" indent="0" algn="ctr">
              <a:buNone/>
              <a:defRPr sz="1597"/>
            </a:lvl5pPr>
            <a:lvl6pPr marL="2285712" indent="0" algn="ctr">
              <a:buNone/>
              <a:defRPr sz="1597"/>
            </a:lvl6pPr>
            <a:lvl7pPr marL="2742857" indent="0" algn="ctr">
              <a:buNone/>
              <a:defRPr sz="1597"/>
            </a:lvl7pPr>
            <a:lvl8pPr marL="3199994" indent="0" algn="ctr">
              <a:buNone/>
              <a:defRPr sz="1597"/>
            </a:lvl8pPr>
            <a:lvl9pPr marL="3657137" indent="0" algn="ctr">
              <a:buNone/>
              <a:defRPr sz="1597"/>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1807373"/>
            <a:ext cx="10515600" cy="43695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idx="1"/>
          </p:nvPr>
        </p:nvSpPr>
        <p:spPr>
          <a:xfrm>
            <a:off x="0" y="981510"/>
            <a:ext cx="12192000" cy="5876490"/>
          </a:xfrm>
          <a:custGeom>
            <a:avLst/>
            <a:gdLst>
              <a:gd name="connsiteX0" fmla="*/ 0 w 12192000"/>
              <a:gd name="connsiteY0" fmla="*/ 0 h 5876488"/>
              <a:gd name="connsiteX1" fmla="*/ 11212566 w 12192000"/>
              <a:gd name="connsiteY1" fmla="*/ 0 h 5876488"/>
              <a:gd name="connsiteX2" fmla="*/ 12192000 w 12192000"/>
              <a:gd name="connsiteY2" fmla="*/ 979434 h 5876488"/>
              <a:gd name="connsiteX3" fmla="*/ 12192000 w 12192000"/>
              <a:gd name="connsiteY3" fmla="*/ 5876488 h 5876488"/>
              <a:gd name="connsiteX4" fmla="*/ 0 w 12192000"/>
              <a:gd name="connsiteY4" fmla="*/ 5876488 h 5876488"/>
              <a:gd name="connsiteX5" fmla="*/ 0 w 12192000"/>
              <a:gd name="connsiteY5" fmla="*/ 0 h 5876488"/>
              <a:gd name="connsiteX0" fmla="*/ 0 w 12192000"/>
              <a:gd name="connsiteY0" fmla="*/ 0 h 5876488"/>
              <a:gd name="connsiteX1" fmla="*/ 11212566 w 12192000"/>
              <a:gd name="connsiteY1" fmla="*/ 0 h 5876488"/>
              <a:gd name="connsiteX2" fmla="*/ 12183611 w 12192000"/>
              <a:gd name="connsiteY2" fmla="*/ 6311 h 5876488"/>
              <a:gd name="connsiteX3" fmla="*/ 12192000 w 12192000"/>
              <a:gd name="connsiteY3" fmla="*/ 5876488 h 5876488"/>
              <a:gd name="connsiteX4" fmla="*/ 0 w 12192000"/>
              <a:gd name="connsiteY4" fmla="*/ 5876488 h 5876488"/>
              <a:gd name="connsiteX5" fmla="*/ 0 w 12192000"/>
              <a:gd name="connsiteY5" fmla="*/ 0 h 5876488"/>
              <a:gd name="connsiteX0" fmla="*/ 0 w 12192000"/>
              <a:gd name="connsiteY0" fmla="*/ 0 h 5876488"/>
              <a:gd name="connsiteX1" fmla="*/ 2890687 w 12192000"/>
              <a:gd name="connsiteY1" fmla="*/ 0 h 5876488"/>
              <a:gd name="connsiteX2" fmla="*/ 12183611 w 12192000"/>
              <a:gd name="connsiteY2" fmla="*/ 6311 h 5876488"/>
              <a:gd name="connsiteX3" fmla="*/ 12192000 w 12192000"/>
              <a:gd name="connsiteY3" fmla="*/ 5876488 h 5876488"/>
              <a:gd name="connsiteX4" fmla="*/ 0 w 12192000"/>
              <a:gd name="connsiteY4" fmla="*/ 5876488 h 5876488"/>
              <a:gd name="connsiteX5" fmla="*/ 0 w 12192000"/>
              <a:gd name="connsiteY5" fmla="*/ 0 h 5876488"/>
              <a:gd name="connsiteX0" fmla="*/ 0 w 12192000"/>
              <a:gd name="connsiteY0" fmla="*/ 243281 h 5876488"/>
              <a:gd name="connsiteX1" fmla="*/ 2890687 w 12192000"/>
              <a:gd name="connsiteY1" fmla="*/ 0 h 5876488"/>
              <a:gd name="connsiteX2" fmla="*/ 12183611 w 12192000"/>
              <a:gd name="connsiteY2" fmla="*/ 6311 h 5876488"/>
              <a:gd name="connsiteX3" fmla="*/ 12192000 w 12192000"/>
              <a:gd name="connsiteY3" fmla="*/ 5876488 h 5876488"/>
              <a:gd name="connsiteX4" fmla="*/ 0 w 12192000"/>
              <a:gd name="connsiteY4" fmla="*/ 5876488 h 5876488"/>
              <a:gd name="connsiteX5" fmla="*/ 0 w 12192000"/>
              <a:gd name="connsiteY5" fmla="*/ 243281 h 5876488"/>
              <a:gd name="connsiteX0" fmla="*/ 10510 w 12192000"/>
              <a:gd name="connsiteY0" fmla="*/ 1543 h 5876488"/>
              <a:gd name="connsiteX1" fmla="*/ 2890687 w 12192000"/>
              <a:gd name="connsiteY1" fmla="*/ 0 h 5876488"/>
              <a:gd name="connsiteX2" fmla="*/ 12183611 w 12192000"/>
              <a:gd name="connsiteY2" fmla="*/ 6311 h 5876488"/>
              <a:gd name="connsiteX3" fmla="*/ 12192000 w 12192000"/>
              <a:gd name="connsiteY3" fmla="*/ 5876488 h 5876488"/>
              <a:gd name="connsiteX4" fmla="*/ 0 w 12192000"/>
              <a:gd name="connsiteY4" fmla="*/ 5876488 h 5876488"/>
              <a:gd name="connsiteX5" fmla="*/ 10510 w 12192000"/>
              <a:gd name="connsiteY5" fmla="*/ 1543 h 5876488"/>
              <a:gd name="connsiteX0" fmla="*/ 10510 w 12192000"/>
              <a:gd name="connsiteY0" fmla="*/ 1543 h 5876488"/>
              <a:gd name="connsiteX1" fmla="*/ 9133832 w 12192000"/>
              <a:gd name="connsiteY1" fmla="*/ 0 h 5876488"/>
              <a:gd name="connsiteX2" fmla="*/ 12183611 w 12192000"/>
              <a:gd name="connsiteY2" fmla="*/ 6311 h 5876488"/>
              <a:gd name="connsiteX3" fmla="*/ 12192000 w 12192000"/>
              <a:gd name="connsiteY3" fmla="*/ 5876488 h 5876488"/>
              <a:gd name="connsiteX4" fmla="*/ 0 w 12192000"/>
              <a:gd name="connsiteY4" fmla="*/ 5876488 h 5876488"/>
              <a:gd name="connsiteX5" fmla="*/ 10510 w 12192000"/>
              <a:gd name="connsiteY5" fmla="*/ 1543 h 5876488"/>
              <a:gd name="connsiteX0" fmla="*/ 10510 w 12192000"/>
              <a:gd name="connsiteY0" fmla="*/ 1543 h 5876488"/>
              <a:gd name="connsiteX1" fmla="*/ 9133832 w 12192000"/>
              <a:gd name="connsiteY1" fmla="*/ 0 h 5876488"/>
              <a:gd name="connsiteX2" fmla="*/ 12183611 w 12192000"/>
              <a:gd name="connsiteY2" fmla="*/ 227029 h 5876488"/>
              <a:gd name="connsiteX3" fmla="*/ 12192000 w 12192000"/>
              <a:gd name="connsiteY3" fmla="*/ 5876488 h 5876488"/>
              <a:gd name="connsiteX4" fmla="*/ 0 w 12192000"/>
              <a:gd name="connsiteY4" fmla="*/ 5876488 h 5876488"/>
              <a:gd name="connsiteX5" fmla="*/ 10510 w 12192000"/>
              <a:gd name="connsiteY5" fmla="*/ 1543 h 587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876488">
                <a:moveTo>
                  <a:pt x="10510" y="1543"/>
                </a:moveTo>
                <a:lnTo>
                  <a:pt x="9133832" y="0"/>
                </a:lnTo>
                <a:lnTo>
                  <a:pt x="12183611" y="227029"/>
                </a:lnTo>
                <a:cubicBezTo>
                  <a:pt x="12186407" y="2183755"/>
                  <a:pt x="12189204" y="3919762"/>
                  <a:pt x="12192000" y="5876488"/>
                </a:cubicBezTo>
                <a:lnTo>
                  <a:pt x="0" y="5876488"/>
                </a:lnTo>
                <a:cubicBezTo>
                  <a:pt x="3503" y="3918173"/>
                  <a:pt x="7007" y="1959858"/>
                  <a:pt x="10510" y="1543"/>
                </a:cubicBezTo>
                <a:close/>
              </a:path>
            </a:pathLst>
          </a:cu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38201" y="2343157"/>
            <a:ext cx="10515600" cy="38338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838201" y="1813736"/>
            <a:ext cx="10515600" cy="352425"/>
          </a:xfrm>
        </p:spPr>
        <p:txBody>
          <a:bodyPr anchor="t">
            <a:noAutofit/>
          </a:bodyPr>
          <a:lstStyle>
            <a:lvl1pPr marL="0" indent="0">
              <a:buNone/>
              <a:defRPr sz="1597" b="1" i="0">
                <a:solidFill>
                  <a:srgbClr val="FF8200"/>
                </a:solidFill>
                <a:latin typeface="Roboto" charset="0"/>
                <a:ea typeface="Roboto" charset="0"/>
                <a:cs typeface="Roboto" charset="0"/>
              </a:defRPr>
            </a:lvl1pPr>
            <a:lvl2pPr marL="457144" indent="0">
              <a:buNone/>
              <a:defRPr/>
            </a:lvl2pPr>
            <a:lvl3pPr marL="914289" indent="0">
              <a:buNone/>
              <a:defRPr/>
            </a:lvl3pPr>
            <a:lvl4pPr marL="1371424" indent="0">
              <a:buNone/>
              <a:defRPr/>
            </a:lvl4pPr>
            <a:lvl5pPr marL="1828568" indent="0">
              <a:buNone/>
              <a:defRPr/>
            </a:lvl5pPr>
          </a:lstStyle>
          <a:p>
            <a:pPr lvl="0"/>
            <a:r>
              <a:rPr lang="en-US" dirty="0"/>
              <a:t>CLICK TO EDIT MASTER TEXT STYLES</a:t>
            </a:r>
          </a:p>
        </p:txBody>
      </p:sp>
    </p:spTree>
    <p:extLst>
      <p:ext uri="{BB962C8B-B14F-4D97-AF65-F5344CB8AC3E}">
        <p14:creationId xmlns:p14="http://schemas.microsoft.com/office/powerpoint/2010/main" val="197566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3" y="967350"/>
            <a:ext cx="4981575" cy="5890650"/>
          </a:xfrm>
          <a:custGeom>
            <a:avLst/>
            <a:gdLst>
              <a:gd name="connsiteX0" fmla="*/ 0 w 4981575"/>
              <a:gd name="connsiteY0" fmla="*/ 0 h 5880100"/>
              <a:gd name="connsiteX1" fmla="*/ 4151296 w 4981575"/>
              <a:gd name="connsiteY1" fmla="*/ 0 h 5880100"/>
              <a:gd name="connsiteX2" fmla="*/ 4981575 w 4981575"/>
              <a:gd name="connsiteY2" fmla="*/ 830279 h 5880100"/>
              <a:gd name="connsiteX3" fmla="*/ 4981575 w 4981575"/>
              <a:gd name="connsiteY3" fmla="*/ 5880100 h 5880100"/>
              <a:gd name="connsiteX4" fmla="*/ 0 w 4981575"/>
              <a:gd name="connsiteY4" fmla="*/ 5880100 h 5880100"/>
              <a:gd name="connsiteX5" fmla="*/ 0 w 4981575"/>
              <a:gd name="connsiteY5" fmla="*/ 0 h 5880100"/>
              <a:gd name="connsiteX0" fmla="*/ 10510 w 4981575"/>
              <a:gd name="connsiteY0" fmla="*/ 735724 h 5880100"/>
              <a:gd name="connsiteX1" fmla="*/ 4151296 w 4981575"/>
              <a:gd name="connsiteY1" fmla="*/ 0 h 5880100"/>
              <a:gd name="connsiteX2" fmla="*/ 4981575 w 4981575"/>
              <a:gd name="connsiteY2" fmla="*/ 830279 h 5880100"/>
              <a:gd name="connsiteX3" fmla="*/ 4981575 w 4981575"/>
              <a:gd name="connsiteY3" fmla="*/ 5880100 h 5880100"/>
              <a:gd name="connsiteX4" fmla="*/ 0 w 4981575"/>
              <a:gd name="connsiteY4" fmla="*/ 5880100 h 5880100"/>
              <a:gd name="connsiteX5" fmla="*/ 10510 w 4981575"/>
              <a:gd name="connsiteY5" fmla="*/ 735724 h 5880100"/>
              <a:gd name="connsiteX0" fmla="*/ 10510 w 4981575"/>
              <a:gd name="connsiteY0" fmla="*/ 252248 h 5880100"/>
              <a:gd name="connsiteX1" fmla="*/ 4151296 w 4981575"/>
              <a:gd name="connsiteY1" fmla="*/ 0 h 5880100"/>
              <a:gd name="connsiteX2" fmla="*/ 4981575 w 4981575"/>
              <a:gd name="connsiteY2" fmla="*/ 830279 h 5880100"/>
              <a:gd name="connsiteX3" fmla="*/ 4981575 w 4981575"/>
              <a:gd name="connsiteY3" fmla="*/ 5880100 h 5880100"/>
              <a:gd name="connsiteX4" fmla="*/ 0 w 4981575"/>
              <a:gd name="connsiteY4" fmla="*/ 5880100 h 5880100"/>
              <a:gd name="connsiteX5" fmla="*/ 10510 w 4981575"/>
              <a:gd name="connsiteY5" fmla="*/ 252248 h 5880100"/>
              <a:gd name="connsiteX0" fmla="*/ 10510 w 4981575"/>
              <a:gd name="connsiteY0" fmla="*/ 241737 h 5869589"/>
              <a:gd name="connsiteX1" fmla="*/ 2879544 w 4981575"/>
              <a:gd name="connsiteY1" fmla="*/ 0 h 5869589"/>
              <a:gd name="connsiteX2" fmla="*/ 4981575 w 4981575"/>
              <a:gd name="connsiteY2" fmla="*/ 819768 h 5869589"/>
              <a:gd name="connsiteX3" fmla="*/ 4981575 w 4981575"/>
              <a:gd name="connsiteY3" fmla="*/ 5869589 h 5869589"/>
              <a:gd name="connsiteX4" fmla="*/ 0 w 4981575"/>
              <a:gd name="connsiteY4" fmla="*/ 5869589 h 5869589"/>
              <a:gd name="connsiteX5" fmla="*/ 10510 w 4981575"/>
              <a:gd name="connsiteY5" fmla="*/ 241737 h 5869589"/>
              <a:gd name="connsiteX0" fmla="*/ 10510 w 4981575"/>
              <a:gd name="connsiteY0" fmla="*/ 252286 h 5880138"/>
              <a:gd name="connsiteX1" fmla="*/ 2879544 w 4981575"/>
              <a:gd name="connsiteY1" fmla="*/ 10549 h 5880138"/>
              <a:gd name="connsiteX2" fmla="*/ 4981575 w 4981575"/>
              <a:gd name="connsiteY2" fmla="*/ 0 h 5880138"/>
              <a:gd name="connsiteX3" fmla="*/ 4981575 w 4981575"/>
              <a:gd name="connsiteY3" fmla="*/ 5880138 h 5880138"/>
              <a:gd name="connsiteX4" fmla="*/ 0 w 4981575"/>
              <a:gd name="connsiteY4" fmla="*/ 5880138 h 5880138"/>
              <a:gd name="connsiteX5" fmla="*/ 10510 w 4981575"/>
              <a:gd name="connsiteY5" fmla="*/ 252286 h 5880138"/>
              <a:gd name="connsiteX0" fmla="*/ 35 w 5233858"/>
              <a:gd name="connsiteY0" fmla="*/ 683210 h 5880138"/>
              <a:gd name="connsiteX1" fmla="*/ 3131827 w 5233858"/>
              <a:gd name="connsiteY1" fmla="*/ 10549 h 5880138"/>
              <a:gd name="connsiteX2" fmla="*/ 5233858 w 5233858"/>
              <a:gd name="connsiteY2" fmla="*/ 0 h 5880138"/>
              <a:gd name="connsiteX3" fmla="*/ 5233858 w 5233858"/>
              <a:gd name="connsiteY3" fmla="*/ 5880138 h 5880138"/>
              <a:gd name="connsiteX4" fmla="*/ 252283 w 5233858"/>
              <a:gd name="connsiteY4" fmla="*/ 5880138 h 5880138"/>
              <a:gd name="connsiteX5" fmla="*/ 35 w 5233858"/>
              <a:gd name="connsiteY5" fmla="*/ 683210 h 5880138"/>
              <a:gd name="connsiteX0" fmla="*/ 1012 w 4982587"/>
              <a:gd name="connsiteY0" fmla="*/ 241776 h 5880138"/>
              <a:gd name="connsiteX1" fmla="*/ 2880556 w 4982587"/>
              <a:gd name="connsiteY1" fmla="*/ 10549 h 5880138"/>
              <a:gd name="connsiteX2" fmla="*/ 4982587 w 4982587"/>
              <a:gd name="connsiteY2" fmla="*/ 0 h 5880138"/>
              <a:gd name="connsiteX3" fmla="*/ 4982587 w 4982587"/>
              <a:gd name="connsiteY3" fmla="*/ 5880138 h 5880138"/>
              <a:gd name="connsiteX4" fmla="*/ 1012 w 4982587"/>
              <a:gd name="connsiteY4" fmla="*/ 5880138 h 5880138"/>
              <a:gd name="connsiteX5" fmla="*/ 1012 w 4982587"/>
              <a:gd name="connsiteY5" fmla="*/ 241776 h 5880138"/>
              <a:gd name="connsiteX0" fmla="*/ 1012 w 4982587"/>
              <a:gd name="connsiteY0" fmla="*/ 252286 h 5890648"/>
              <a:gd name="connsiteX1" fmla="*/ 2880556 w 4982587"/>
              <a:gd name="connsiteY1" fmla="*/ 21059 h 5890648"/>
              <a:gd name="connsiteX2" fmla="*/ 4972076 w 4982587"/>
              <a:gd name="connsiteY2" fmla="*/ 0 h 5890648"/>
              <a:gd name="connsiteX3" fmla="*/ 4982587 w 4982587"/>
              <a:gd name="connsiteY3" fmla="*/ 5890648 h 5890648"/>
              <a:gd name="connsiteX4" fmla="*/ 1012 w 4982587"/>
              <a:gd name="connsiteY4" fmla="*/ 5890648 h 5890648"/>
              <a:gd name="connsiteX5" fmla="*/ 1012 w 4982587"/>
              <a:gd name="connsiteY5" fmla="*/ 252286 h 5890648"/>
              <a:gd name="connsiteX0" fmla="*/ 10511 w 4981575"/>
              <a:gd name="connsiteY0" fmla="*/ 21058 h 5890648"/>
              <a:gd name="connsiteX1" fmla="*/ 2879544 w 4981575"/>
              <a:gd name="connsiteY1" fmla="*/ 21059 h 5890648"/>
              <a:gd name="connsiteX2" fmla="*/ 4971064 w 4981575"/>
              <a:gd name="connsiteY2" fmla="*/ 0 h 5890648"/>
              <a:gd name="connsiteX3" fmla="*/ 4981575 w 4981575"/>
              <a:gd name="connsiteY3" fmla="*/ 5890648 h 5890648"/>
              <a:gd name="connsiteX4" fmla="*/ 0 w 4981575"/>
              <a:gd name="connsiteY4" fmla="*/ 5890648 h 5890648"/>
              <a:gd name="connsiteX5" fmla="*/ 10511 w 4981575"/>
              <a:gd name="connsiteY5" fmla="*/ 21058 h 589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575" h="5890648">
                <a:moveTo>
                  <a:pt x="10511" y="21058"/>
                </a:moveTo>
                <a:lnTo>
                  <a:pt x="2879544" y="21059"/>
                </a:lnTo>
                <a:lnTo>
                  <a:pt x="4971064" y="0"/>
                </a:lnTo>
                <a:cubicBezTo>
                  <a:pt x="4974568" y="1963549"/>
                  <a:pt x="4978071" y="3927099"/>
                  <a:pt x="4981575" y="5890648"/>
                </a:cubicBezTo>
                <a:lnTo>
                  <a:pt x="0" y="5890648"/>
                </a:lnTo>
                <a:cubicBezTo>
                  <a:pt x="3503" y="4175856"/>
                  <a:pt x="7008" y="1735850"/>
                  <a:pt x="10511" y="21058"/>
                </a:cubicBezTo>
                <a:close/>
              </a:path>
            </a:pathLst>
          </a:custGeom>
          <a:noFill/>
        </p:spPr>
        <p:txBody>
          <a:bodyPr/>
          <a:lstStyle/>
          <a:p>
            <a:endParaRPr lang="en-US"/>
          </a:p>
        </p:txBody>
      </p:sp>
      <p:sp>
        <p:nvSpPr>
          <p:cNvPr id="2" name="Title 1"/>
          <p:cNvSpPr>
            <a:spLocks noGrp="1"/>
          </p:cNvSpPr>
          <p:nvPr>
            <p:ph type="title"/>
          </p:nvPr>
        </p:nvSpPr>
        <p:spPr>
          <a:xfrm>
            <a:off x="5654571" y="1482942"/>
            <a:ext cx="5699233" cy="558173"/>
          </a:xfrm>
        </p:spPr>
        <p:txBody>
          <a:bodyPr/>
          <a:lstStyle/>
          <a:p>
            <a:r>
              <a:rPr lang="en-US"/>
              <a:t>Click to edit Master title style</a:t>
            </a:r>
          </a:p>
        </p:txBody>
      </p:sp>
      <p:sp>
        <p:nvSpPr>
          <p:cNvPr id="3" name="Content Placeholder 2"/>
          <p:cNvSpPr>
            <a:spLocks noGrp="1"/>
          </p:cNvSpPr>
          <p:nvPr>
            <p:ph idx="1"/>
          </p:nvPr>
        </p:nvSpPr>
        <p:spPr>
          <a:xfrm>
            <a:off x="5654571" y="2375347"/>
            <a:ext cx="5699233" cy="38016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7199314" y="955902"/>
            <a:ext cx="5024218" cy="5902103"/>
          </a:xfrm>
          <a:custGeom>
            <a:avLst/>
            <a:gdLst>
              <a:gd name="connsiteX0" fmla="*/ 0 w 4992687"/>
              <a:gd name="connsiteY0" fmla="*/ 0 h 5870575"/>
              <a:gd name="connsiteX1" fmla="*/ 4160556 w 4992687"/>
              <a:gd name="connsiteY1" fmla="*/ 0 h 5870575"/>
              <a:gd name="connsiteX2" fmla="*/ 4992687 w 4992687"/>
              <a:gd name="connsiteY2" fmla="*/ 832131 h 5870575"/>
              <a:gd name="connsiteX3" fmla="*/ 4992687 w 4992687"/>
              <a:gd name="connsiteY3" fmla="*/ 5870575 h 5870575"/>
              <a:gd name="connsiteX4" fmla="*/ 0 w 4992687"/>
              <a:gd name="connsiteY4" fmla="*/ 5870575 h 5870575"/>
              <a:gd name="connsiteX5" fmla="*/ 0 w 4992687"/>
              <a:gd name="connsiteY5" fmla="*/ 0 h 5870575"/>
              <a:gd name="connsiteX0" fmla="*/ 0 w 4992687"/>
              <a:gd name="connsiteY0" fmla="*/ 31531 h 5902106"/>
              <a:gd name="connsiteX1" fmla="*/ 2142570 w 4992687"/>
              <a:gd name="connsiteY1" fmla="*/ 0 h 5902106"/>
              <a:gd name="connsiteX2" fmla="*/ 4992687 w 4992687"/>
              <a:gd name="connsiteY2" fmla="*/ 863662 h 5902106"/>
              <a:gd name="connsiteX3" fmla="*/ 4992687 w 4992687"/>
              <a:gd name="connsiteY3" fmla="*/ 5902106 h 5902106"/>
              <a:gd name="connsiteX4" fmla="*/ 0 w 4992687"/>
              <a:gd name="connsiteY4" fmla="*/ 5902106 h 5902106"/>
              <a:gd name="connsiteX5" fmla="*/ 0 w 4992687"/>
              <a:gd name="connsiteY5" fmla="*/ 31531 h 5902106"/>
              <a:gd name="connsiteX0" fmla="*/ 0 w 5024218"/>
              <a:gd name="connsiteY0" fmla="*/ 31531 h 5902106"/>
              <a:gd name="connsiteX1" fmla="*/ 2142570 w 5024218"/>
              <a:gd name="connsiteY1" fmla="*/ 0 h 5902106"/>
              <a:gd name="connsiteX2" fmla="*/ 5024218 w 5024218"/>
              <a:gd name="connsiteY2" fmla="*/ 264572 h 5902106"/>
              <a:gd name="connsiteX3" fmla="*/ 4992687 w 5024218"/>
              <a:gd name="connsiteY3" fmla="*/ 5902106 h 5902106"/>
              <a:gd name="connsiteX4" fmla="*/ 0 w 5024218"/>
              <a:gd name="connsiteY4" fmla="*/ 5902106 h 5902106"/>
              <a:gd name="connsiteX5" fmla="*/ 0 w 5024218"/>
              <a:gd name="connsiteY5" fmla="*/ 31531 h 5902106"/>
              <a:gd name="connsiteX0" fmla="*/ 0 w 5024218"/>
              <a:gd name="connsiteY0" fmla="*/ 31531 h 5902106"/>
              <a:gd name="connsiteX1" fmla="*/ 1953383 w 5024218"/>
              <a:gd name="connsiteY1" fmla="*/ 0 h 5902106"/>
              <a:gd name="connsiteX2" fmla="*/ 5024218 w 5024218"/>
              <a:gd name="connsiteY2" fmla="*/ 264572 h 5902106"/>
              <a:gd name="connsiteX3" fmla="*/ 4992687 w 5024218"/>
              <a:gd name="connsiteY3" fmla="*/ 5902106 h 5902106"/>
              <a:gd name="connsiteX4" fmla="*/ 0 w 5024218"/>
              <a:gd name="connsiteY4" fmla="*/ 5902106 h 5902106"/>
              <a:gd name="connsiteX5" fmla="*/ 0 w 5024218"/>
              <a:gd name="connsiteY5" fmla="*/ 31531 h 590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218" h="5902106">
                <a:moveTo>
                  <a:pt x="0" y="31531"/>
                </a:moveTo>
                <a:lnTo>
                  <a:pt x="1953383" y="0"/>
                </a:lnTo>
                <a:lnTo>
                  <a:pt x="5024218" y="264572"/>
                </a:lnTo>
                <a:lnTo>
                  <a:pt x="4992687" y="5902106"/>
                </a:lnTo>
                <a:lnTo>
                  <a:pt x="0" y="5902106"/>
                </a:lnTo>
                <a:lnTo>
                  <a:pt x="0" y="31531"/>
                </a:lnTo>
                <a:close/>
              </a:path>
            </a:pathLst>
          </a:custGeom>
        </p:spPr>
        <p:txBody>
          <a:bodyPr/>
          <a:lstStyle/>
          <a:p>
            <a:endParaRPr lang="en-US"/>
          </a:p>
        </p:txBody>
      </p:sp>
      <p:sp>
        <p:nvSpPr>
          <p:cNvPr id="2" name="Title 1"/>
          <p:cNvSpPr>
            <a:spLocks noGrp="1"/>
          </p:cNvSpPr>
          <p:nvPr>
            <p:ph type="title"/>
          </p:nvPr>
        </p:nvSpPr>
        <p:spPr>
          <a:xfrm>
            <a:off x="838204" y="1482942"/>
            <a:ext cx="5699233" cy="558173"/>
          </a:xfrm>
        </p:spPr>
        <p:txBody>
          <a:bodyPr/>
          <a:lstStyle/>
          <a:p>
            <a:r>
              <a:rPr lang="en-US" dirty="0"/>
              <a:t>Click to edit Master title style</a:t>
            </a:r>
          </a:p>
        </p:txBody>
      </p:sp>
      <p:sp>
        <p:nvSpPr>
          <p:cNvPr id="3" name="Content Placeholder 2"/>
          <p:cNvSpPr>
            <a:spLocks noGrp="1"/>
          </p:cNvSpPr>
          <p:nvPr>
            <p:ph idx="1"/>
          </p:nvPr>
        </p:nvSpPr>
        <p:spPr>
          <a:xfrm>
            <a:off x="838204" y="2375347"/>
            <a:ext cx="5699233" cy="38016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035565"/>
            <a:ext cx="10515600" cy="2852738"/>
          </a:xfrm>
        </p:spPr>
        <p:txBody>
          <a:bodyPr anchor="b"/>
          <a:lstStyle>
            <a:lvl1pPr algn="ctr">
              <a:lnSpc>
                <a:spcPct val="100000"/>
              </a:lnSpc>
              <a:defRPr sz="5400" b="0" i="0" baseline="0">
                <a:solidFill>
                  <a:schemeClr val="tx1">
                    <a:lumMod val="50000"/>
                    <a:lumOff val="50000"/>
                  </a:schemeClr>
                </a:solidFill>
                <a:latin typeface="Roboto Light" charset="0"/>
                <a:ea typeface="Roboto Light" charset="0"/>
                <a:cs typeface="Roboto Light" charset="0"/>
              </a:defRPr>
            </a:lvl1pPr>
          </a:lstStyle>
          <a:p>
            <a:r>
              <a:rPr lang="en-US" dirty="0"/>
              <a:t>”Don’t wait for the perfect moment, take the moment </a:t>
            </a:r>
            <a:br>
              <a:rPr lang="en-US" dirty="0"/>
            </a:br>
            <a:r>
              <a:rPr lang="en-US" dirty="0"/>
              <a:t>and make it perfect!”</a:t>
            </a:r>
          </a:p>
        </p:txBody>
      </p:sp>
      <p:sp>
        <p:nvSpPr>
          <p:cNvPr id="7" name="Title 1"/>
          <p:cNvSpPr txBox="1">
            <a:spLocks/>
          </p:cNvSpPr>
          <p:nvPr userDrawn="1"/>
        </p:nvSpPr>
        <p:spPr>
          <a:xfrm>
            <a:off x="831851" y="5087017"/>
            <a:ext cx="10515600" cy="668393"/>
          </a:xfrm>
          <a:prstGeom prst="rect">
            <a:avLst/>
          </a:prstGeom>
        </p:spPr>
        <p:txBody>
          <a:bodyPr vert="horz" lIns="91440" tIns="45721" rIns="91440" bIns="45721" rtlCol="0" anchor="b">
            <a:noAutofit/>
          </a:bodyPr>
          <a:lstStyle>
            <a:lvl1pPr algn="ctr" defTabSz="914400" rtl="0" eaLnBrk="1" latinLnBrk="0" hangingPunct="1">
              <a:lnSpc>
                <a:spcPct val="100000"/>
              </a:lnSpc>
              <a:spcBef>
                <a:spcPct val="0"/>
              </a:spcBef>
              <a:buNone/>
              <a:defRPr sz="5400" b="0" i="0" kern="1200" baseline="0">
                <a:solidFill>
                  <a:srgbClr val="FF8200"/>
                </a:solidFill>
                <a:latin typeface="Roboto Light" charset="0"/>
                <a:ea typeface="Roboto Light" charset="0"/>
                <a:cs typeface="Roboto Light" charset="0"/>
              </a:defRPr>
            </a:lvl1pPr>
          </a:lstStyle>
          <a:p>
            <a:r>
              <a:rPr lang="en-US" sz="2400" b="1" i="0" dirty="0">
                <a:solidFill>
                  <a:schemeClr val="tx1">
                    <a:lumMod val="50000"/>
                    <a:lumOff val="50000"/>
                  </a:schemeClr>
                </a:solidFill>
                <a:latin typeface="Roboto" charset="0"/>
                <a:ea typeface="Roboto" charset="0"/>
                <a:cs typeface="Roboto" charset="0"/>
              </a:rPr>
              <a:t>JOHN DOE</a:t>
            </a:r>
          </a:p>
        </p:txBody>
      </p:sp>
    </p:spTree>
    <p:extLst>
      <p:ext uri="{BB962C8B-B14F-4D97-AF65-F5344CB8AC3E}">
        <p14:creationId xmlns:p14="http://schemas.microsoft.com/office/powerpoint/2010/main" val="63476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07370"/>
            <a:ext cx="5181600" cy="4369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807370"/>
            <a:ext cx="5181600" cy="43695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00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312" y="345442"/>
            <a:ext cx="9339262" cy="55817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1" y="1807373"/>
            <a:ext cx="10515600" cy="43695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05307" y="-36926"/>
            <a:ext cx="2284230" cy="1239195"/>
          </a:xfrm>
          <a:prstGeom prst="rect">
            <a:avLst/>
          </a:prstGeom>
        </p:spPr>
      </p:pic>
    </p:spTree>
    <p:extLst>
      <p:ext uri="{BB962C8B-B14F-4D97-AF65-F5344CB8AC3E}">
        <p14:creationId xmlns:p14="http://schemas.microsoft.com/office/powerpoint/2010/main" val="43960921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65" r:id="rId4"/>
    <p:sldLayoutId id="2147483650" r:id="rId5"/>
    <p:sldLayoutId id="2147483662" r:id="rId6"/>
    <p:sldLayoutId id="2147483663"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1" r:id="rId17"/>
  </p:sldLayoutIdLst>
  <p:txStyles>
    <p:titleStyle>
      <a:lvl1pPr algn="l" defTabSz="914289" rtl="0" eaLnBrk="1" latinLnBrk="0" hangingPunct="1">
        <a:lnSpc>
          <a:spcPct val="90000"/>
        </a:lnSpc>
        <a:spcBef>
          <a:spcPct val="0"/>
        </a:spcBef>
        <a:buNone/>
        <a:defRPr sz="3202" b="1" kern="1200">
          <a:solidFill>
            <a:schemeClr val="bg1"/>
          </a:solidFill>
          <a:latin typeface="Roboto" charset="0"/>
          <a:ea typeface="Roboto" charset="0"/>
          <a:cs typeface="Roboto" charset="0"/>
        </a:defRPr>
      </a:lvl1pPr>
    </p:titleStyle>
    <p:bodyStyle>
      <a:lvl1pPr marL="228569" indent="-228569" algn="l" defTabSz="914289" rtl="0" eaLnBrk="1" latinLnBrk="0" hangingPunct="1">
        <a:lnSpc>
          <a:spcPct val="140000"/>
        </a:lnSpc>
        <a:spcBef>
          <a:spcPts val="998"/>
        </a:spcBef>
        <a:buClr>
          <a:srgbClr val="FF8200"/>
        </a:buClr>
        <a:buFont typeface=".AppleSystemUIFont" charset="-120"/>
        <a:buChar char="›"/>
        <a:defRPr sz="2797" b="0" i="0" kern="1200">
          <a:solidFill>
            <a:schemeClr val="tx1">
              <a:lumMod val="50000"/>
              <a:lumOff val="50000"/>
            </a:schemeClr>
          </a:solidFill>
          <a:latin typeface="Roboto Light" charset="0"/>
          <a:ea typeface="Roboto Light" charset="0"/>
          <a:cs typeface="Roboto Light" charset="0"/>
        </a:defRPr>
      </a:lvl1pPr>
      <a:lvl2pPr marL="685712" indent="-228569" algn="l" defTabSz="914289" rtl="0" eaLnBrk="1" latinLnBrk="0" hangingPunct="1">
        <a:lnSpc>
          <a:spcPct val="140000"/>
        </a:lnSpc>
        <a:spcBef>
          <a:spcPts val="503"/>
        </a:spcBef>
        <a:buClr>
          <a:srgbClr val="FF8200"/>
        </a:buClr>
        <a:buFont typeface=".AppleSystemUIFont" charset="-120"/>
        <a:buChar char="›"/>
        <a:defRPr sz="2400" b="0" i="0" kern="1200">
          <a:solidFill>
            <a:schemeClr val="tx1">
              <a:lumMod val="50000"/>
              <a:lumOff val="50000"/>
            </a:schemeClr>
          </a:solidFill>
          <a:latin typeface="Roboto Light" charset="0"/>
          <a:ea typeface="Roboto Light" charset="0"/>
          <a:cs typeface="Roboto Light" charset="0"/>
        </a:defRPr>
      </a:lvl2pPr>
      <a:lvl3pPr marL="1142857" indent="-228569" algn="l" defTabSz="914289" rtl="0" eaLnBrk="1" latinLnBrk="0" hangingPunct="1">
        <a:lnSpc>
          <a:spcPct val="140000"/>
        </a:lnSpc>
        <a:spcBef>
          <a:spcPts val="503"/>
        </a:spcBef>
        <a:buClr>
          <a:srgbClr val="FF8200"/>
        </a:buClr>
        <a:buFont typeface=".AppleSystemUIFont" charset="-120"/>
        <a:buChar char="›"/>
        <a:defRPr sz="2002" b="0" i="0" kern="1200">
          <a:solidFill>
            <a:schemeClr val="tx1">
              <a:lumMod val="50000"/>
              <a:lumOff val="50000"/>
            </a:schemeClr>
          </a:solidFill>
          <a:latin typeface="Roboto Light" charset="0"/>
          <a:ea typeface="Roboto Light" charset="0"/>
          <a:cs typeface="Roboto Light" charset="0"/>
        </a:defRPr>
      </a:lvl3pPr>
      <a:lvl4pPr marL="1600001" indent="-228569" algn="l" defTabSz="914289" rtl="0" eaLnBrk="1" latinLnBrk="0" hangingPunct="1">
        <a:lnSpc>
          <a:spcPct val="140000"/>
        </a:lnSpc>
        <a:spcBef>
          <a:spcPts val="503"/>
        </a:spcBef>
        <a:buClr>
          <a:srgbClr val="FF8200"/>
        </a:buClr>
        <a:buFont typeface=".AppleSystemUIFont" charset="-120"/>
        <a:buChar char="›"/>
        <a:defRPr sz="1801" b="0" i="0" kern="1200">
          <a:solidFill>
            <a:schemeClr val="tx1">
              <a:lumMod val="50000"/>
              <a:lumOff val="50000"/>
            </a:schemeClr>
          </a:solidFill>
          <a:latin typeface="Roboto Light" charset="0"/>
          <a:ea typeface="Roboto Light" charset="0"/>
          <a:cs typeface="Roboto Light" charset="0"/>
        </a:defRPr>
      </a:lvl4pPr>
      <a:lvl5pPr marL="2057138" indent="-228569" algn="l" defTabSz="914289" rtl="0" eaLnBrk="1" latinLnBrk="0" hangingPunct="1">
        <a:lnSpc>
          <a:spcPct val="140000"/>
        </a:lnSpc>
        <a:spcBef>
          <a:spcPts val="503"/>
        </a:spcBef>
        <a:buClr>
          <a:srgbClr val="FF8200"/>
        </a:buClr>
        <a:buFont typeface=".AppleSystemUIFont" charset="-120"/>
        <a:buChar char="›"/>
        <a:defRPr sz="1801" b="0" i="0" kern="1200">
          <a:solidFill>
            <a:schemeClr val="tx1">
              <a:lumMod val="50000"/>
              <a:lumOff val="50000"/>
            </a:schemeClr>
          </a:solidFill>
          <a:latin typeface="Roboto Light" charset="0"/>
          <a:ea typeface="Roboto Light" charset="0"/>
          <a:cs typeface="Roboto Light" charset="0"/>
        </a:defRPr>
      </a:lvl5pPr>
      <a:lvl6pPr marL="2514282"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6pPr>
      <a:lvl7pPr marL="2971425"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7pPr>
      <a:lvl8pPr marL="3428568"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8pPr>
      <a:lvl9pPr marL="3885704"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9pPr>
    </p:bodyStyle>
    <p:otherStyle>
      <a:defPPr>
        <a:defRPr lang="en-US"/>
      </a:defPPr>
      <a:lvl1pPr marL="0" algn="l" defTabSz="914289" rtl="0" eaLnBrk="1" latinLnBrk="0" hangingPunct="1">
        <a:defRPr sz="1801" kern="1200">
          <a:solidFill>
            <a:schemeClr val="tx1"/>
          </a:solidFill>
          <a:latin typeface="+mn-lt"/>
          <a:ea typeface="+mn-ea"/>
          <a:cs typeface="+mn-cs"/>
        </a:defRPr>
      </a:lvl1pPr>
      <a:lvl2pPr marL="457144" algn="l" defTabSz="914289" rtl="0" eaLnBrk="1" latinLnBrk="0" hangingPunct="1">
        <a:defRPr sz="1801" kern="1200">
          <a:solidFill>
            <a:schemeClr val="tx1"/>
          </a:solidFill>
          <a:latin typeface="+mn-lt"/>
          <a:ea typeface="+mn-ea"/>
          <a:cs typeface="+mn-cs"/>
        </a:defRPr>
      </a:lvl2pPr>
      <a:lvl3pPr marL="914289" algn="l" defTabSz="914289" rtl="0" eaLnBrk="1" latinLnBrk="0" hangingPunct="1">
        <a:defRPr sz="1801" kern="1200">
          <a:solidFill>
            <a:schemeClr val="tx1"/>
          </a:solidFill>
          <a:latin typeface="+mn-lt"/>
          <a:ea typeface="+mn-ea"/>
          <a:cs typeface="+mn-cs"/>
        </a:defRPr>
      </a:lvl3pPr>
      <a:lvl4pPr marL="1371424" algn="l" defTabSz="914289" rtl="0" eaLnBrk="1" latinLnBrk="0" hangingPunct="1">
        <a:defRPr sz="1801" kern="1200">
          <a:solidFill>
            <a:schemeClr val="tx1"/>
          </a:solidFill>
          <a:latin typeface="+mn-lt"/>
          <a:ea typeface="+mn-ea"/>
          <a:cs typeface="+mn-cs"/>
        </a:defRPr>
      </a:lvl4pPr>
      <a:lvl5pPr marL="1828568" algn="l" defTabSz="914289" rtl="0" eaLnBrk="1" latinLnBrk="0" hangingPunct="1">
        <a:defRPr sz="1801" kern="1200">
          <a:solidFill>
            <a:schemeClr val="tx1"/>
          </a:solidFill>
          <a:latin typeface="+mn-lt"/>
          <a:ea typeface="+mn-ea"/>
          <a:cs typeface="+mn-cs"/>
        </a:defRPr>
      </a:lvl5pPr>
      <a:lvl6pPr marL="2285712" algn="l" defTabSz="914289" rtl="0" eaLnBrk="1" latinLnBrk="0" hangingPunct="1">
        <a:defRPr sz="1801" kern="1200">
          <a:solidFill>
            <a:schemeClr val="tx1"/>
          </a:solidFill>
          <a:latin typeface="+mn-lt"/>
          <a:ea typeface="+mn-ea"/>
          <a:cs typeface="+mn-cs"/>
        </a:defRPr>
      </a:lvl6pPr>
      <a:lvl7pPr marL="2742857" algn="l" defTabSz="914289" rtl="0" eaLnBrk="1" latinLnBrk="0" hangingPunct="1">
        <a:defRPr sz="1801" kern="1200">
          <a:solidFill>
            <a:schemeClr val="tx1"/>
          </a:solidFill>
          <a:latin typeface="+mn-lt"/>
          <a:ea typeface="+mn-ea"/>
          <a:cs typeface="+mn-cs"/>
        </a:defRPr>
      </a:lvl7pPr>
      <a:lvl8pPr marL="3199994" algn="l" defTabSz="914289" rtl="0" eaLnBrk="1" latinLnBrk="0" hangingPunct="1">
        <a:defRPr sz="1801" kern="1200">
          <a:solidFill>
            <a:schemeClr val="tx1"/>
          </a:solidFill>
          <a:latin typeface="+mn-lt"/>
          <a:ea typeface="+mn-ea"/>
          <a:cs typeface="+mn-cs"/>
        </a:defRPr>
      </a:lvl8pPr>
      <a:lvl9pPr marL="3657137" algn="l" defTabSz="91428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7461" y="2501910"/>
            <a:ext cx="11233484" cy="1492021"/>
          </a:xfrm>
        </p:spPr>
        <p:txBody>
          <a:bodyPr/>
          <a:lstStyle/>
          <a:p>
            <a:pPr algn="ctr"/>
            <a:r>
              <a:rPr lang="en-US" sz="3000" dirty="0"/>
              <a:t>Epigenetic Age in Age-Related Macular Degeneration</a:t>
            </a:r>
          </a:p>
        </p:txBody>
      </p:sp>
      <p:sp>
        <p:nvSpPr>
          <p:cNvPr id="3" name="Subtitle 2"/>
          <p:cNvSpPr>
            <a:spLocks noGrp="1"/>
          </p:cNvSpPr>
          <p:nvPr>
            <p:ph type="subTitle" idx="4294967295"/>
          </p:nvPr>
        </p:nvSpPr>
        <p:spPr>
          <a:xfrm>
            <a:off x="1524000" y="4598313"/>
            <a:ext cx="9144000" cy="1131368"/>
          </a:xfrm>
        </p:spPr>
        <p:txBody>
          <a:bodyPr>
            <a:noAutofit/>
          </a:bodyPr>
          <a:lstStyle/>
          <a:p>
            <a:pPr marL="0" indent="0" algn="ctr">
              <a:lnSpc>
                <a:spcPct val="100000"/>
              </a:lnSpc>
              <a:buNone/>
            </a:pPr>
            <a:r>
              <a:rPr lang="en-US" sz="2000" dirty="0" err="1">
                <a:solidFill>
                  <a:schemeClr val="bg1">
                    <a:lumMod val="95000"/>
                  </a:schemeClr>
                </a:solidFill>
              </a:rPr>
              <a:t>Kendrix</a:t>
            </a:r>
            <a:r>
              <a:rPr lang="en-US" sz="2000" dirty="0">
                <a:solidFill>
                  <a:schemeClr val="bg1">
                    <a:lumMod val="95000"/>
                  </a:schemeClr>
                </a:solidFill>
              </a:rPr>
              <a:t> Kek</a:t>
            </a:r>
          </a:p>
          <a:p>
            <a:pPr marL="0" indent="0" algn="ctr">
              <a:lnSpc>
                <a:spcPct val="100000"/>
              </a:lnSpc>
              <a:buNone/>
            </a:pPr>
            <a:r>
              <a:rPr lang="en-US" sz="2000" dirty="0">
                <a:solidFill>
                  <a:schemeClr val="bg1">
                    <a:lumMod val="95000"/>
                  </a:schemeClr>
                </a:solidFill>
              </a:rPr>
              <a:t>9 October 2020</a:t>
            </a:r>
          </a:p>
          <a:p>
            <a:pPr marL="0" indent="0" algn="ctr">
              <a:lnSpc>
                <a:spcPct val="100000"/>
              </a:lnSpc>
              <a:buNone/>
            </a:pPr>
            <a:endParaRPr lang="en-US" dirty="0">
              <a:solidFill>
                <a:schemeClr val="bg1">
                  <a:lumMod val="95000"/>
                </a:schemeClr>
              </a:solidFill>
            </a:endParaRPr>
          </a:p>
        </p:txBody>
      </p:sp>
      <p:pic>
        <p:nvPicPr>
          <p:cNvPr id="7" name="Picture 2" descr="Image result for cmmt logo">
            <a:extLst>
              <a:ext uri="{FF2B5EF4-FFF2-40B4-BE49-F238E27FC236}">
                <a16:creationId xmlns:a16="http://schemas.microsoft.com/office/drawing/2014/main" id="{CFB681A8-612E-8742-A789-16D2DB3849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135" b="25088"/>
          <a:stretch/>
        </p:blipFill>
        <p:spPr bwMode="auto">
          <a:xfrm>
            <a:off x="8518826" y="271069"/>
            <a:ext cx="1240448" cy="61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5D05398-7C3B-DA4F-8886-8C046D5BC8DD}"/>
              </a:ext>
            </a:extLst>
          </p:cNvPr>
          <p:cNvGrpSpPr/>
          <p:nvPr/>
        </p:nvGrpSpPr>
        <p:grpSpPr>
          <a:xfrm>
            <a:off x="127635" y="1107563"/>
            <a:ext cx="4960620" cy="5568005"/>
            <a:chOff x="127635" y="1231456"/>
            <a:chExt cx="4960620" cy="5568005"/>
          </a:xfrm>
        </p:grpSpPr>
        <p:grpSp>
          <p:nvGrpSpPr>
            <p:cNvPr id="27" name="Group 26">
              <a:extLst>
                <a:ext uri="{FF2B5EF4-FFF2-40B4-BE49-F238E27FC236}">
                  <a16:creationId xmlns:a16="http://schemas.microsoft.com/office/drawing/2014/main" id="{F8298606-51B4-544D-82E3-D658476AA9C1}"/>
                </a:ext>
              </a:extLst>
            </p:cNvPr>
            <p:cNvGrpSpPr/>
            <p:nvPr/>
          </p:nvGrpSpPr>
          <p:grpSpPr>
            <a:xfrm>
              <a:off x="127635" y="1231456"/>
              <a:ext cx="4960620" cy="5568005"/>
              <a:chOff x="137160" y="1145515"/>
              <a:chExt cx="4960620" cy="5568005"/>
            </a:xfrm>
          </p:grpSpPr>
          <p:sp>
            <p:nvSpPr>
              <p:cNvPr id="33" name="TextBox 32">
                <a:extLst>
                  <a:ext uri="{FF2B5EF4-FFF2-40B4-BE49-F238E27FC236}">
                    <a16:creationId xmlns:a16="http://schemas.microsoft.com/office/drawing/2014/main" id="{80850227-1044-DC42-829C-B191C67FBD76}"/>
                  </a:ext>
                </a:extLst>
              </p:cNvPr>
              <p:cNvSpPr txBox="1"/>
              <p:nvPr/>
            </p:nvSpPr>
            <p:spPr>
              <a:xfrm>
                <a:off x="137160" y="1145515"/>
                <a:ext cx="494919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6" name="TextBox 35">
                <a:extLst>
                  <a:ext uri="{FF2B5EF4-FFF2-40B4-BE49-F238E27FC236}">
                    <a16:creationId xmlns:a16="http://schemas.microsoft.com/office/drawing/2014/main" id="{D2069C7E-393B-6640-A5C8-F8D35603A53F}"/>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7" name="Straight Arrow Connector 36">
                <a:extLst>
                  <a:ext uri="{FF2B5EF4-FFF2-40B4-BE49-F238E27FC236}">
                    <a16:creationId xmlns:a16="http://schemas.microsoft.com/office/drawing/2014/main" id="{B562C022-F508-694B-A6D0-361D489F6531}"/>
                  </a:ext>
                </a:extLst>
              </p:cNvPr>
              <p:cNvCxnSpPr>
                <a:cxnSpLocks/>
                <a:stCxn id="33" idx="2"/>
                <a:endCxn id="36"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D8DAE4E-8BEC-CB4B-897A-6466E397621E}"/>
                  </a:ext>
                </a:extLst>
              </p:cNvPr>
              <p:cNvSpPr txBox="1"/>
              <p:nvPr/>
            </p:nvSpPr>
            <p:spPr>
              <a:xfrm>
                <a:off x="137160" y="3053090"/>
                <a:ext cx="219456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Noob </a:t>
                </a:r>
              </a:p>
              <a:p>
                <a:pPr algn="ctr"/>
                <a:r>
                  <a:rPr lang="en-US" sz="1200" dirty="0"/>
                  <a:t>44 samples, 485 577 probes</a:t>
                </a:r>
              </a:p>
            </p:txBody>
          </p:sp>
          <p:sp>
            <p:nvSpPr>
              <p:cNvPr id="39" name="TextBox 38">
                <a:extLst>
                  <a:ext uri="{FF2B5EF4-FFF2-40B4-BE49-F238E27FC236}">
                    <a16:creationId xmlns:a16="http://schemas.microsoft.com/office/drawing/2014/main" id="{0793F353-DC0A-5F46-9CE7-044D08477397}"/>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0" name="Straight Connector 39">
                <a:extLst>
                  <a:ext uri="{FF2B5EF4-FFF2-40B4-BE49-F238E27FC236}">
                    <a16:creationId xmlns:a16="http://schemas.microsoft.com/office/drawing/2014/main" id="{E6680053-330B-B043-BF8D-E334990BB9AE}"/>
                  </a:ext>
                </a:extLst>
              </p:cNvPr>
              <p:cNvCxnSpPr>
                <a:stCxn id="36"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77CA09-F756-4A44-BCB5-C731AB2374D0}"/>
                  </a:ext>
                </a:extLst>
              </p:cNvPr>
              <p:cNvCxnSpPr>
                <a:cxnSpLocks/>
                <a:endCxn id="38" idx="0"/>
              </p:cNvCxnSpPr>
              <p:nvPr/>
            </p:nvCxnSpPr>
            <p:spPr>
              <a:xfrm>
                <a:off x="1234440"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6AD080-E278-C646-A4E6-A984C4DE9799}"/>
                  </a:ext>
                </a:extLst>
              </p:cNvPr>
              <p:cNvCxnSpPr/>
              <p:nvPr/>
            </p:nvCxnSpPr>
            <p:spPr>
              <a:xfrm flipH="1">
                <a:off x="1234440" y="2800350"/>
                <a:ext cx="1377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9E35575-DB1E-2F42-A9CE-279A19A0C904}"/>
                  </a:ext>
                </a:extLst>
              </p:cNvPr>
              <p:cNvCxnSpPr>
                <a:endCxn id="39"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C47B43-91C1-3743-A5DC-4B4ED2C90F6E}"/>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DABB77B-6741-C741-BDFB-F94B2DEB85F2}"/>
                  </a:ext>
                </a:extLst>
              </p:cNvPr>
              <p:cNvSpPr txBox="1"/>
              <p:nvPr/>
            </p:nvSpPr>
            <p:spPr>
              <a:xfrm>
                <a:off x="137160" y="3850690"/>
                <a:ext cx="2194560" cy="523220"/>
              </a:xfrm>
              <a:prstGeom prst="rect">
                <a:avLst/>
              </a:prstGeom>
              <a:noFill/>
              <a:ln w="28575">
                <a:solidFill>
                  <a:schemeClr val="tx1"/>
                </a:solidFill>
              </a:ln>
            </p:spPr>
            <p:txBody>
              <a:bodyPr wrap="square" rtlCol="0">
                <a:spAutoFit/>
              </a:bodyPr>
              <a:lstStyle/>
              <a:p>
                <a:pPr algn="ctr"/>
                <a:r>
                  <a:rPr lang="en-US" sz="1600" b="1" dirty="0"/>
                  <a:t>Epigenetic Clocks</a:t>
                </a:r>
              </a:p>
              <a:p>
                <a:pPr algn="ctr"/>
                <a:r>
                  <a:rPr lang="en-US" sz="1200" dirty="0"/>
                  <a:t>44 samples, 485 577 probes</a:t>
                </a:r>
              </a:p>
            </p:txBody>
          </p:sp>
          <p:cxnSp>
            <p:nvCxnSpPr>
              <p:cNvPr id="52" name="Straight Arrow Connector 51">
                <a:extLst>
                  <a:ext uri="{FF2B5EF4-FFF2-40B4-BE49-F238E27FC236}">
                    <a16:creationId xmlns:a16="http://schemas.microsoft.com/office/drawing/2014/main" id="{EDDBB6DA-A39D-8F41-A0AB-6BC32D4C923D}"/>
                  </a:ext>
                </a:extLst>
              </p:cNvPr>
              <p:cNvCxnSpPr>
                <a:cxnSpLocks/>
                <a:stCxn id="38" idx="2"/>
                <a:endCxn id="51" idx="0"/>
              </p:cNvCxnSpPr>
              <p:nvPr/>
            </p:nvCxnSpPr>
            <p:spPr>
              <a:xfrm>
                <a:off x="1234440" y="35763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09DF39-7BDB-044E-82A1-0FDFFCC34B9F}"/>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4" name="Straight Arrow Connector 53">
                <a:extLst>
                  <a:ext uri="{FF2B5EF4-FFF2-40B4-BE49-F238E27FC236}">
                    <a16:creationId xmlns:a16="http://schemas.microsoft.com/office/drawing/2014/main" id="{C05E4079-A6BE-A342-B268-3649F7318F59}"/>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13A6C61-5734-4149-80E5-ADFC701027DB}"/>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6" name="Straight Arrow Connector 55">
                <a:extLst>
                  <a:ext uri="{FF2B5EF4-FFF2-40B4-BE49-F238E27FC236}">
                    <a16:creationId xmlns:a16="http://schemas.microsoft.com/office/drawing/2014/main" id="{CD61F49F-2B63-454E-860C-1B0DF5ABDA2A}"/>
                  </a:ext>
                </a:extLst>
              </p:cNvPr>
              <p:cNvCxnSpPr>
                <a:cxnSpLocks/>
                <a:endCxn id="55"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3DE6921-9DEC-5240-9027-4D46B211E8B4}"/>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59" name="Straight Arrow Connector 58">
                <a:extLst>
                  <a:ext uri="{FF2B5EF4-FFF2-40B4-BE49-F238E27FC236}">
                    <a16:creationId xmlns:a16="http://schemas.microsoft.com/office/drawing/2014/main" id="{2091BAD2-8B5D-7A4D-9F5B-45F8D045303A}"/>
                  </a:ext>
                </a:extLst>
              </p:cNvPr>
              <p:cNvCxnSpPr>
                <a:cxnSpLocks/>
                <a:endCxn id="29"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6A9DE39-3EE6-E543-AEDB-F02547FD3A06}"/>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1" name="Straight Arrow Connector 30">
              <a:extLst>
                <a:ext uri="{FF2B5EF4-FFF2-40B4-BE49-F238E27FC236}">
                  <a16:creationId xmlns:a16="http://schemas.microsoft.com/office/drawing/2014/main" id="{2BA564CA-01BA-B24A-8571-65C029B9F5ED}"/>
                </a:ext>
              </a:extLst>
            </p:cNvPr>
            <p:cNvCxnSpPr>
              <a:cxnSpLocks/>
              <a:stCxn id="29" idx="2"/>
              <a:endCxn id="57"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05AAC1D8-4EF2-F341-A88E-B47BAB5F5A72}"/>
              </a:ext>
            </a:extLst>
          </p:cNvPr>
          <p:cNvPicPr>
            <a:picLocks noChangeAspect="1"/>
          </p:cNvPicPr>
          <p:nvPr/>
        </p:nvPicPr>
        <p:blipFill>
          <a:blip r:embed="rId3"/>
          <a:stretch>
            <a:fillRect/>
          </a:stretch>
        </p:blipFill>
        <p:spPr>
          <a:xfrm>
            <a:off x="6096000" y="1263778"/>
            <a:ext cx="5963815" cy="5381343"/>
          </a:xfrm>
          <a:prstGeom prst="rect">
            <a:avLst/>
          </a:prstGeom>
        </p:spPr>
      </p:pic>
      <p:sp>
        <p:nvSpPr>
          <p:cNvPr id="2" name="Title 1">
            <a:extLst>
              <a:ext uri="{FF2B5EF4-FFF2-40B4-BE49-F238E27FC236}">
                <a16:creationId xmlns:a16="http://schemas.microsoft.com/office/drawing/2014/main" id="{FBB7093C-4EAE-9742-BC94-93154DAACC91}"/>
              </a:ext>
            </a:extLst>
          </p:cNvPr>
          <p:cNvSpPr>
            <a:spLocks noGrp="1"/>
          </p:cNvSpPr>
          <p:nvPr>
            <p:ph type="title"/>
          </p:nvPr>
        </p:nvSpPr>
        <p:spPr/>
        <p:txBody>
          <a:bodyPr/>
          <a:lstStyle/>
          <a:p>
            <a:r>
              <a:rPr lang="en-US" dirty="0"/>
              <a:t>Sex is the main source of variation in this data.</a:t>
            </a:r>
          </a:p>
        </p:txBody>
      </p:sp>
    </p:spTree>
    <p:extLst>
      <p:ext uri="{BB962C8B-B14F-4D97-AF65-F5344CB8AC3E}">
        <p14:creationId xmlns:p14="http://schemas.microsoft.com/office/powerpoint/2010/main" val="181710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0D2FF23-7B84-3A48-B0A2-4DB2715973A6}"/>
              </a:ext>
            </a:extLst>
          </p:cNvPr>
          <p:cNvSpPr txBox="1"/>
          <p:nvPr/>
        </p:nvSpPr>
        <p:spPr>
          <a:xfrm>
            <a:off x="6271259" y="6148315"/>
            <a:ext cx="5414055" cy="338554"/>
          </a:xfrm>
          <a:prstGeom prst="rect">
            <a:avLst/>
          </a:prstGeom>
          <a:noFill/>
        </p:spPr>
        <p:txBody>
          <a:bodyPr wrap="square" rtlCol="0">
            <a:spAutoFit/>
          </a:bodyPr>
          <a:lstStyle/>
          <a:p>
            <a:r>
              <a:rPr lang="en-US" sz="1600" dirty="0"/>
              <a:t>Fig. 4: Correlation between the variables in the metadata.</a:t>
            </a:r>
          </a:p>
        </p:txBody>
      </p:sp>
      <p:pic>
        <p:nvPicPr>
          <p:cNvPr id="3" name="Picture 2">
            <a:extLst>
              <a:ext uri="{FF2B5EF4-FFF2-40B4-BE49-F238E27FC236}">
                <a16:creationId xmlns:a16="http://schemas.microsoft.com/office/drawing/2014/main" id="{9A32334B-C73F-8145-94DD-4B840625FA8D}"/>
              </a:ext>
            </a:extLst>
          </p:cNvPr>
          <p:cNvPicPr>
            <a:picLocks noChangeAspect="1"/>
          </p:cNvPicPr>
          <p:nvPr/>
        </p:nvPicPr>
        <p:blipFill>
          <a:blip r:embed="rId3"/>
          <a:stretch>
            <a:fillRect/>
          </a:stretch>
        </p:blipFill>
        <p:spPr>
          <a:xfrm>
            <a:off x="5730881" y="1513882"/>
            <a:ext cx="6323959" cy="4536335"/>
          </a:xfrm>
          <a:prstGeom prst="rect">
            <a:avLst/>
          </a:prstGeom>
        </p:spPr>
      </p:pic>
      <p:grpSp>
        <p:nvGrpSpPr>
          <p:cNvPr id="27" name="Group 26">
            <a:extLst>
              <a:ext uri="{FF2B5EF4-FFF2-40B4-BE49-F238E27FC236}">
                <a16:creationId xmlns:a16="http://schemas.microsoft.com/office/drawing/2014/main" id="{A3DC40BF-3B69-6940-AD05-248927BC65C8}"/>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9CDAF84B-F578-584F-AE22-4B1B14D5CA67}"/>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0671F33A-0959-664B-B866-F5EB92648A2D}"/>
                  </a:ext>
                </a:extLst>
              </p:cNvPr>
              <p:cNvSpPr txBox="1"/>
              <p:nvPr/>
            </p:nvSpPr>
            <p:spPr>
              <a:xfrm>
                <a:off x="137160" y="1145515"/>
                <a:ext cx="494919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F54FD6BE-A92A-3442-925C-E03395808D5A}"/>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197598DB-8DFE-7F4D-95E2-B028B49A384E}"/>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66C8B6F-FF8D-E942-8323-247A4B8BA80E}"/>
                  </a:ext>
                </a:extLst>
              </p:cNvPr>
              <p:cNvSpPr txBox="1"/>
              <p:nvPr/>
            </p:nvSpPr>
            <p:spPr>
              <a:xfrm>
                <a:off x="137160" y="3053090"/>
                <a:ext cx="219456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Noob </a:t>
                </a:r>
              </a:p>
              <a:p>
                <a:pPr algn="ctr"/>
                <a:r>
                  <a:rPr lang="en-US" sz="1200" dirty="0"/>
                  <a:t>44 samples, 485 577 probes</a:t>
                </a:r>
              </a:p>
            </p:txBody>
          </p:sp>
          <p:sp>
            <p:nvSpPr>
              <p:cNvPr id="40" name="TextBox 39">
                <a:extLst>
                  <a:ext uri="{FF2B5EF4-FFF2-40B4-BE49-F238E27FC236}">
                    <a16:creationId xmlns:a16="http://schemas.microsoft.com/office/drawing/2014/main" id="{5C5EB814-C4E2-7A47-B8DA-EDAC2A711A1A}"/>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1" name="Straight Connector 40">
                <a:extLst>
                  <a:ext uri="{FF2B5EF4-FFF2-40B4-BE49-F238E27FC236}">
                    <a16:creationId xmlns:a16="http://schemas.microsoft.com/office/drawing/2014/main" id="{9CA4DBE2-4249-624A-8AD3-4DEAC384FC1D}"/>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94FB11-136D-DC43-B815-F9384982B173}"/>
                  </a:ext>
                </a:extLst>
              </p:cNvPr>
              <p:cNvCxnSpPr>
                <a:cxnSpLocks/>
                <a:endCxn id="39" idx="0"/>
              </p:cNvCxnSpPr>
              <p:nvPr/>
            </p:nvCxnSpPr>
            <p:spPr>
              <a:xfrm>
                <a:off x="1234440"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A34240-A84A-F745-93CF-736D8A591D55}"/>
                  </a:ext>
                </a:extLst>
              </p:cNvPr>
              <p:cNvCxnSpPr/>
              <p:nvPr/>
            </p:nvCxnSpPr>
            <p:spPr>
              <a:xfrm flipH="1">
                <a:off x="1234440" y="2800350"/>
                <a:ext cx="1377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2F72C21-1DC1-DE4E-B203-A866B9709EF3}"/>
                  </a:ext>
                </a:extLst>
              </p:cNvPr>
              <p:cNvCxnSpPr>
                <a:endCxn id="40"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5EBB6C-5368-524C-852E-340661944B0E}"/>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54F3E84-C5A1-5241-B412-19B66D013A07}"/>
                  </a:ext>
                </a:extLst>
              </p:cNvPr>
              <p:cNvSpPr txBox="1"/>
              <p:nvPr/>
            </p:nvSpPr>
            <p:spPr>
              <a:xfrm>
                <a:off x="137160" y="3850690"/>
                <a:ext cx="2194560" cy="523220"/>
              </a:xfrm>
              <a:prstGeom prst="rect">
                <a:avLst/>
              </a:prstGeom>
              <a:noFill/>
              <a:ln w="28575">
                <a:solidFill>
                  <a:schemeClr val="tx1"/>
                </a:solidFill>
              </a:ln>
            </p:spPr>
            <p:txBody>
              <a:bodyPr wrap="square" rtlCol="0">
                <a:spAutoFit/>
              </a:bodyPr>
              <a:lstStyle/>
              <a:p>
                <a:pPr algn="ctr"/>
                <a:r>
                  <a:rPr lang="en-US" sz="1600" b="1" dirty="0"/>
                  <a:t>Epigenetic Clocks</a:t>
                </a:r>
              </a:p>
              <a:p>
                <a:pPr algn="ctr"/>
                <a:r>
                  <a:rPr lang="en-US" sz="1200" dirty="0"/>
                  <a:t>44 samples, 485 577 probes</a:t>
                </a:r>
              </a:p>
            </p:txBody>
          </p:sp>
          <p:cxnSp>
            <p:nvCxnSpPr>
              <p:cNvPr id="53" name="Straight Arrow Connector 52">
                <a:extLst>
                  <a:ext uri="{FF2B5EF4-FFF2-40B4-BE49-F238E27FC236}">
                    <a16:creationId xmlns:a16="http://schemas.microsoft.com/office/drawing/2014/main" id="{9CF6478C-5FF0-1E4D-A284-5C3B5169432A}"/>
                  </a:ext>
                </a:extLst>
              </p:cNvPr>
              <p:cNvCxnSpPr>
                <a:cxnSpLocks/>
                <a:stCxn id="39" idx="2"/>
                <a:endCxn id="52" idx="0"/>
              </p:cNvCxnSpPr>
              <p:nvPr/>
            </p:nvCxnSpPr>
            <p:spPr>
              <a:xfrm>
                <a:off x="1234440" y="35763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898D864-6AD2-D947-8A16-8CCA8C2B066B}"/>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5" name="Straight Arrow Connector 54">
                <a:extLst>
                  <a:ext uri="{FF2B5EF4-FFF2-40B4-BE49-F238E27FC236}">
                    <a16:creationId xmlns:a16="http://schemas.microsoft.com/office/drawing/2014/main" id="{35B7328A-46D1-3840-966F-B906C41219F6}"/>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F9AEF9C-6933-134E-972E-FC7D2C6DBED3}"/>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7" name="Straight Arrow Connector 56">
                <a:extLst>
                  <a:ext uri="{FF2B5EF4-FFF2-40B4-BE49-F238E27FC236}">
                    <a16:creationId xmlns:a16="http://schemas.microsoft.com/office/drawing/2014/main" id="{806704B4-FCD8-AE43-8228-9ED316CF7C6B}"/>
                  </a:ext>
                </a:extLst>
              </p:cNvPr>
              <p:cNvCxnSpPr>
                <a:cxnSpLocks/>
                <a:endCxn id="56"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9429BFD-D0BF-7741-9B06-38A104797C6C}"/>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61" name="Straight Arrow Connector 60">
                <a:extLst>
                  <a:ext uri="{FF2B5EF4-FFF2-40B4-BE49-F238E27FC236}">
                    <a16:creationId xmlns:a16="http://schemas.microsoft.com/office/drawing/2014/main" id="{BDE305C4-D694-BB4B-8B82-6C52A88849FF}"/>
                  </a:ext>
                </a:extLst>
              </p:cNvPr>
              <p:cNvCxnSpPr>
                <a:cxnSpLocks/>
                <a:endCxn id="31"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F977DEC-970B-4345-A1C1-ECDB00A97A14}"/>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3" name="Straight Arrow Connector 32">
              <a:extLst>
                <a:ext uri="{FF2B5EF4-FFF2-40B4-BE49-F238E27FC236}">
                  <a16:creationId xmlns:a16="http://schemas.microsoft.com/office/drawing/2014/main" id="{E9CE1493-A6F9-CF41-9ADE-942171DEA63A}"/>
                </a:ext>
              </a:extLst>
            </p:cNvPr>
            <p:cNvCxnSpPr>
              <a:cxnSpLocks/>
              <a:stCxn id="31" idx="2"/>
              <a:endCxn id="59"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ECB064D9-534C-4840-B9D0-5CFDB554AF69}"/>
              </a:ext>
            </a:extLst>
          </p:cNvPr>
          <p:cNvSpPr/>
          <p:nvPr/>
        </p:nvSpPr>
        <p:spPr>
          <a:xfrm>
            <a:off x="9714016" y="3050763"/>
            <a:ext cx="1223158" cy="756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BC75948-EF2F-554E-865D-5C49FBFD6601}"/>
              </a:ext>
            </a:extLst>
          </p:cNvPr>
          <p:cNvSpPr/>
          <p:nvPr/>
        </p:nvSpPr>
        <p:spPr>
          <a:xfrm>
            <a:off x="7873487" y="4168128"/>
            <a:ext cx="1223158" cy="756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9C09F-F071-8244-9AE1-3B74C89FF9EF}"/>
              </a:ext>
            </a:extLst>
          </p:cNvPr>
          <p:cNvSpPr>
            <a:spLocks noGrp="1"/>
          </p:cNvSpPr>
          <p:nvPr>
            <p:ph type="title"/>
          </p:nvPr>
        </p:nvSpPr>
        <p:spPr>
          <a:xfrm>
            <a:off x="259312" y="38624"/>
            <a:ext cx="9339262" cy="922141"/>
          </a:xfrm>
        </p:spPr>
        <p:txBody>
          <a:bodyPr/>
          <a:lstStyle/>
          <a:p>
            <a:r>
              <a:rPr lang="en-US" sz="2500" dirty="0"/>
              <a:t>Potential confounding between different variables in the metadata.</a:t>
            </a:r>
          </a:p>
        </p:txBody>
      </p:sp>
      <p:sp>
        <p:nvSpPr>
          <p:cNvPr id="30" name="Rectangle 29">
            <a:extLst>
              <a:ext uri="{FF2B5EF4-FFF2-40B4-BE49-F238E27FC236}">
                <a16:creationId xmlns:a16="http://schemas.microsoft.com/office/drawing/2014/main" id="{44806467-D385-F840-ADA7-BC249BC1E6F1}"/>
              </a:ext>
            </a:extLst>
          </p:cNvPr>
          <p:cNvSpPr/>
          <p:nvPr/>
        </p:nvSpPr>
        <p:spPr>
          <a:xfrm>
            <a:off x="9104832" y="4526280"/>
            <a:ext cx="1223158" cy="3960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FB11D1A-6B85-9145-9BD8-5652974FE13F}"/>
              </a:ext>
            </a:extLst>
          </p:cNvPr>
          <p:cNvSpPr/>
          <p:nvPr/>
        </p:nvSpPr>
        <p:spPr>
          <a:xfrm rot="16200000">
            <a:off x="7791530" y="3502770"/>
            <a:ext cx="740440" cy="59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dissolve">
                                      <p:cBhvr>
                                        <p:cTn id="10" dur="500"/>
                                        <p:tgtEl>
                                          <p:spTgt spid="6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animBg="1"/>
      <p:bldP spid="30"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EF12D1-A5E4-EE42-97FB-958C6F289999}"/>
              </a:ext>
            </a:extLst>
          </p:cNvPr>
          <p:cNvSpPr txBox="1"/>
          <p:nvPr/>
        </p:nvSpPr>
        <p:spPr>
          <a:xfrm>
            <a:off x="6271259" y="1251185"/>
            <a:ext cx="5246369" cy="5357749"/>
          </a:xfrm>
          <a:prstGeom prst="rect">
            <a:avLst/>
          </a:prstGeom>
          <a:noFill/>
        </p:spPr>
        <p:txBody>
          <a:bodyPr wrap="square" rtlCol="0">
            <a:spAutoFit/>
          </a:bodyPr>
          <a:lstStyle/>
          <a:p>
            <a:r>
              <a:rPr lang="en-US" dirty="0"/>
              <a:t>Criteria:</a:t>
            </a:r>
          </a:p>
          <a:p>
            <a:pPr marL="342900" indent="-342900">
              <a:buFont typeface="Arial" panose="020B0604020202020204" pitchFamily="34" charset="0"/>
              <a:buChar char="•"/>
            </a:pPr>
            <a:r>
              <a:rPr lang="en-US" dirty="0"/>
              <a:t>Detection p-value (&lt; 0.01)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Bead count (&gt; 3)</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Median intensities check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Control metrics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Contamination check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Sample relations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Sex check</a:t>
            </a:r>
          </a:p>
          <a:p>
            <a:pPr marL="342900" indent="-342900">
              <a:buFont typeface="Arial" panose="020B0604020202020204" pitchFamily="34" charset="0"/>
              <a:buChar char="•"/>
            </a:pPr>
            <a:endParaRPr lang="en-US" dirty="0"/>
          </a:p>
          <a:p>
            <a:endParaRPr lang="en-US" dirty="0"/>
          </a:p>
          <a:p>
            <a:r>
              <a:rPr lang="en-US" dirty="0"/>
              <a:t>0 sample removed, 44 samples remaining.</a:t>
            </a:r>
          </a:p>
        </p:txBody>
      </p:sp>
      <p:grpSp>
        <p:nvGrpSpPr>
          <p:cNvPr id="22" name="Group 21">
            <a:extLst>
              <a:ext uri="{FF2B5EF4-FFF2-40B4-BE49-F238E27FC236}">
                <a16:creationId xmlns:a16="http://schemas.microsoft.com/office/drawing/2014/main" id="{BEE56E06-C834-8C4E-B5BA-3A96E3F57EE3}"/>
              </a:ext>
            </a:extLst>
          </p:cNvPr>
          <p:cNvGrpSpPr/>
          <p:nvPr/>
        </p:nvGrpSpPr>
        <p:grpSpPr>
          <a:xfrm>
            <a:off x="127635" y="1107563"/>
            <a:ext cx="4960620" cy="5568005"/>
            <a:chOff x="127635" y="1231456"/>
            <a:chExt cx="4960620" cy="5568005"/>
          </a:xfrm>
        </p:grpSpPr>
        <p:grpSp>
          <p:nvGrpSpPr>
            <p:cNvPr id="24" name="Group 23">
              <a:extLst>
                <a:ext uri="{FF2B5EF4-FFF2-40B4-BE49-F238E27FC236}">
                  <a16:creationId xmlns:a16="http://schemas.microsoft.com/office/drawing/2014/main" id="{EBC96C86-B1C2-044E-941D-BAEB6FA5F509}"/>
                </a:ext>
              </a:extLst>
            </p:cNvPr>
            <p:cNvGrpSpPr/>
            <p:nvPr/>
          </p:nvGrpSpPr>
          <p:grpSpPr>
            <a:xfrm>
              <a:off x="127635" y="1231456"/>
              <a:ext cx="4960620" cy="5568005"/>
              <a:chOff x="137160" y="1145515"/>
              <a:chExt cx="4960620" cy="5568005"/>
            </a:xfrm>
          </p:grpSpPr>
          <p:sp>
            <p:nvSpPr>
              <p:cNvPr id="29" name="TextBox 28">
                <a:extLst>
                  <a:ext uri="{FF2B5EF4-FFF2-40B4-BE49-F238E27FC236}">
                    <a16:creationId xmlns:a16="http://schemas.microsoft.com/office/drawing/2014/main" id="{F44CD74A-9B63-A04B-98E6-B88C05DD2212}"/>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1" name="TextBox 30">
                <a:extLst>
                  <a:ext uri="{FF2B5EF4-FFF2-40B4-BE49-F238E27FC236}">
                    <a16:creationId xmlns:a16="http://schemas.microsoft.com/office/drawing/2014/main" id="{FE315FE6-F5CF-9847-8841-FE0D7999423A}"/>
                  </a:ext>
                </a:extLst>
              </p:cNvPr>
              <p:cNvSpPr txBox="1"/>
              <p:nvPr/>
            </p:nvSpPr>
            <p:spPr>
              <a:xfrm>
                <a:off x="137160" y="1993880"/>
                <a:ext cx="494919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3" name="Straight Arrow Connector 32">
                <a:extLst>
                  <a:ext uri="{FF2B5EF4-FFF2-40B4-BE49-F238E27FC236}">
                    <a16:creationId xmlns:a16="http://schemas.microsoft.com/office/drawing/2014/main" id="{39A12A37-C591-A144-9375-883CEC7F2A27}"/>
                  </a:ext>
                </a:extLst>
              </p:cNvPr>
              <p:cNvCxnSpPr>
                <a:cxnSpLocks/>
                <a:stCxn id="29" idx="2"/>
                <a:endCxn id="31"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A3F942D-C7E8-B745-ACF7-62FA16BDABE7}"/>
                  </a:ext>
                </a:extLst>
              </p:cNvPr>
              <p:cNvSpPr txBox="1"/>
              <p:nvPr/>
            </p:nvSpPr>
            <p:spPr>
              <a:xfrm>
                <a:off x="137160" y="3053090"/>
                <a:ext cx="219456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Noob </a:t>
                </a:r>
              </a:p>
              <a:p>
                <a:pPr algn="ctr"/>
                <a:r>
                  <a:rPr lang="en-US" sz="1200" dirty="0"/>
                  <a:t>44 samples, 485 577 probes</a:t>
                </a:r>
              </a:p>
            </p:txBody>
          </p:sp>
          <p:sp>
            <p:nvSpPr>
              <p:cNvPr id="37" name="TextBox 36">
                <a:extLst>
                  <a:ext uri="{FF2B5EF4-FFF2-40B4-BE49-F238E27FC236}">
                    <a16:creationId xmlns:a16="http://schemas.microsoft.com/office/drawing/2014/main" id="{A57E10DB-B1DB-1B44-A934-B5519C5B392F}"/>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38" name="Straight Connector 37">
                <a:extLst>
                  <a:ext uri="{FF2B5EF4-FFF2-40B4-BE49-F238E27FC236}">
                    <a16:creationId xmlns:a16="http://schemas.microsoft.com/office/drawing/2014/main" id="{8A3DFE9D-BA3F-C540-8EB4-836D087A1707}"/>
                  </a:ext>
                </a:extLst>
              </p:cNvPr>
              <p:cNvCxnSpPr>
                <a:stCxn id="31"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426025-5D6B-7F4F-A6AF-16910D462CAE}"/>
                  </a:ext>
                </a:extLst>
              </p:cNvPr>
              <p:cNvCxnSpPr>
                <a:cxnSpLocks/>
                <a:endCxn id="36" idx="0"/>
              </p:cNvCxnSpPr>
              <p:nvPr/>
            </p:nvCxnSpPr>
            <p:spPr>
              <a:xfrm>
                <a:off x="1234440"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99DC19-A736-1E42-BA8C-DA15CE696176}"/>
                  </a:ext>
                </a:extLst>
              </p:cNvPr>
              <p:cNvCxnSpPr/>
              <p:nvPr/>
            </p:nvCxnSpPr>
            <p:spPr>
              <a:xfrm flipH="1">
                <a:off x="1234440" y="2800350"/>
                <a:ext cx="1377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414AF8-49FB-194F-B6AC-3FAF8151AEF3}"/>
                  </a:ext>
                </a:extLst>
              </p:cNvPr>
              <p:cNvCxnSpPr>
                <a:endCxn id="37"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72C77E-417F-3449-A91A-7D9DF7D0A464}"/>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12E7E3-106C-F846-AE80-773BDC3AA449}"/>
                  </a:ext>
                </a:extLst>
              </p:cNvPr>
              <p:cNvSpPr txBox="1"/>
              <p:nvPr/>
            </p:nvSpPr>
            <p:spPr>
              <a:xfrm>
                <a:off x="137160" y="3850690"/>
                <a:ext cx="2194560" cy="523220"/>
              </a:xfrm>
              <a:prstGeom prst="rect">
                <a:avLst/>
              </a:prstGeom>
              <a:noFill/>
              <a:ln w="28575">
                <a:solidFill>
                  <a:schemeClr val="tx1"/>
                </a:solidFill>
              </a:ln>
            </p:spPr>
            <p:txBody>
              <a:bodyPr wrap="square" rtlCol="0">
                <a:spAutoFit/>
              </a:bodyPr>
              <a:lstStyle/>
              <a:p>
                <a:pPr algn="ctr"/>
                <a:r>
                  <a:rPr lang="en-US" sz="1600" b="1" dirty="0"/>
                  <a:t>Epigenetic Clocks</a:t>
                </a:r>
              </a:p>
              <a:p>
                <a:pPr algn="ctr"/>
                <a:r>
                  <a:rPr lang="en-US" sz="1200" dirty="0"/>
                  <a:t>44 samples, 485 577 probes</a:t>
                </a:r>
              </a:p>
            </p:txBody>
          </p:sp>
          <p:cxnSp>
            <p:nvCxnSpPr>
              <p:cNvPr id="50" name="Straight Arrow Connector 49">
                <a:extLst>
                  <a:ext uri="{FF2B5EF4-FFF2-40B4-BE49-F238E27FC236}">
                    <a16:creationId xmlns:a16="http://schemas.microsoft.com/office/drawing/2014/main" id="{441A1F2A-53D0-3D44-B265-AB0DF97275F3}"/>
                  </a:ext>
                </a:extLst>
              </p:cNvPr>
              <p:cNvCxnSpPr>
                <a:cxnSpLocks/>
                <a:stCxn id="36" idx="2"/>
                <a:endCxn id="49" idx="0"/>
              </p:cNvCxnSpPr>
              <p:nvPr/>
            </p:nvCxnSpPr>
            <p:spPr>
              <a:xfrm>
                <a:off x="1234440" y="35763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3CEACFB-46CA-164D-971F-8F0DB4CBC08E}"/>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2" name="Straight Arrow Connector 51">
                <a:extLst>
                  <a:ext uri="{FF2B5EF4-FFF2-40B4-BE49-F238E27FC236}">
                    <a16:creationId xmlns:a16="http://schemas.microsoft.com/office/drawing/2014/main" id="{F5F2A080-6EE6-4B45-94CE-3A325624855A}"/>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47D8D-BC57-1445-9F4B-8B1B9559C5D9}"/>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4" name="Straight Arrow Connector 53">
                <a:extLst>
                  <a:ext uri="{FF2B5EF4-FFF2-40B4-BE49-F238E27FC236}">
                    <a16:creationId xmlns:a16="http://schemas.microsoft.com/office/drawing/2014/main" id="{120B89A4-8D8D-C04D-8464-2B3EE895A0B3}"/>
                  </a:ext>
                </a:extLst>
              </p:cNvPr>
              <p:cNvCxnSpPr>
                <a:cxnSpLocks/>
                <a:endCxn id="53"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B7BFAC9-3A95-514B-AF8D-D4712F62CB5B}"/>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56" name="Straight Arrow Connector 55">
                <a:extLst>
                  <a:ext uri="{FF2B5EF4-FFF2-40B4-BE49-F238E27FC236}">
                    <a16:creationId xmlns:a16="http://schemas.microsoft.com/office/drawing/2014/main" id="{632D72AF-37C0-2F43-9432-5E09F46381DC}"/>
                  </a:ext>
                </a:extLst>
              </p:cNvPr>
              <p:cNvCxnSpPr>
                <a:cxnSpLocks/>
                <a:endCxn id="26"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83D6CC4-8254-374D-8C52-02D41B93AD4C}"/>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27" name="Straight Arrow Connector 26">
              <a:extLst>
                <a:ext uri="{FF2B5EF4-FFF2-40B4-BE49-F238E27FC236}">
                  <a16:creationId xmlns:a16="http://schemas.microsoft.com/office/drawing/2014/main" id="{C633BAD3-5CF2-FF44-B438-924B63222693}"/>
                </a:ext>
              </a:extLst>
            </p:cNvPr>
            <p:cNvCxnSpPr>
              <a:cxnSpLocks/>
              <a:stCxn id="26" idx="2"/>
              <a:endCxn id="55"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350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1DD94-93A1-3940-AE86-46BF4E61BA01}"/>
              </a:ext>
            </a:extLst>
          </p:cNvPr>
          <p:cNvPicPr>
            <a:picLocks noChangeAspect="1"/>
          </p:cNvPicPr>
          <p:nvPr/>
        </p:nvPicPr>
        <p:blipFill rotWithShape="1">
          <a:blip r:embed="rId3"/>
          <a:srcRect t="8024" r="4400" b="3920"/>
          <a:stretch/>
        </p:blipFill>
        <p:spPr>
          <a:xfrm>
            <a:off x="7105652" y="1216055"/>
            <a:ext cx="4861559" cy="2763505"/>
          </a:xfrm>
          <a:prstGeom prst="rect">
            <a:avLst/>
          </a:prstGeom>
        </p:spPr>
      </p:pic>
      <p:pic>
        <p:nvPicPr>
          <p:cNvPr id="7" name="Picture 6">
            <a:extLst>
              <a:ext uri="{FF2B5EF4-FFF2-40B4-BE49-F238E27FC236}">
                <a16:creationId xmlns:a16="http://schemas.microsoft.com/office/drawing/2014/main" id="{91442E57-8DE3-3245-9949-AD4062E9F4F9}"/>
              </a:ext>
            </a:extLst>
          </p:cNvPr>
          <p:cNvPicPr>
            <a:picLocks noChangeAspect="1"/>
          </p:cNvPicPr>
          <p:nvPr/>
        </p:nvPicPr>
        <p:blipFill rotWithShape="1">
          <a:blip r:embed="rId4"/>
          <a:srcRect t="6944" r="3885" b="4167"/>
          <a:stretch/>
        </p:blipFill>
        <p:spPr>
          <a:xfrm>
            <a:off x="7105656" y="3979560"/>
            <a:ext cx="4861555" cy="2774729"/>
          </a:xfrm>
          <a:prstGeom prst="rect">
            <a:avLst/>
          </a:prstGeom>
        </p:spPr>
      </p:pic>
      <p:sp>
        <p:nvSpPr>
          <p:cNvPr id="9" name="TextBox 8">
            <a:extLst>
              <a:ext uri="{FF2B5EF4-FFF2-40B4-BE49-F238E27FC236}">
                <a16:creationId xmlns:a16="http://schemas.microsoft.com/office/drawing/2014/main" id="{6B42A192-7E8A-0E41-881B-8C59505A2A31}"/>
              </a:ext>
            </a:extLst>
          </p:cNvPr>
          <p:cNvSpPr txBox="1"/>
          <p:nvPr/>
        </p:nvSpPr>
        <p:spPr>
          <a:xfrm>
            <a:off x="5752147" y="2037047"/>
            <a:ext cx="1143000" cy="461665"/>
          </a:xfrm>
          <a:prstGeom prst="rect">
            <a:avLst/>
          </a:prstGeom>
          <a:noFill/>
        </p:spPr>
        <p:txBody>
          <a:bodyPr wrap="square" rtlCol="0">
            <a:spAutoFit/>
          </a:bodyPr>
          <a:lstStyle/>
          <a:p>
            <a:pPr algn="ctr"/>
            <a:r>
              <a:rPr lang="en-US" sz="1200" dirty="0"/>
              <a:t>Raw distribution</a:t>
            </a:r>
          </a:p>
        </p:txBody>
      </p:sp>
      <p:sp>
        <p:nvSpPr>
          <p:cNvPr id="27" name="TextBox 26">
            <a:extLst>
              <a:ext uri="{FF2B5EF4-FFF2-40B4-BE49-F238E27FC236}">
                <a16:creationId xmlns:a16="http://schemas.microsoft.com/office/drawing/2014/main" id="{93F9602C-2A02-974A-BCF7-977F99B2D039}"/>
              </a:ext>
            </a:extLst>
          </p:cNvPr>
          <p:cNvSpPr txBox="1"/>
          <p:nvPr/>
        </p:nvSpPr>
        <p:spPr>
          <a:xfrm>
            <a:off x="5752147" y="4720593"/>
            <a:ext cx="1143000" cy="646331"/>
          </a:xfrm>
          <a:prstGeom prst="rect">
            <a:avLst/>
          </a:prstGeom>
          <a:noFill/>
        </p:spPr>
        <p:txBody>
          <a:bodyPr wrap="square" rtlCol="0">
            <a:spAutoFit/>
          </a:bodyPr>
          <a:lstStyle/>
          <a:p>
            <a:pPr algn="ctr"/>
            <a:r>
              <a:rPr lang="en-US" sz="1200" dirty="0"/>
              <a:t>Noob-</a:t>
            </a:r>
            <a:r>
              <a:rPr lang="en-US" sz="1200" dirty="0" err="1"/>
              <a:t>normalised</a:t>
            </a:r>
            <a:r>
              <a:rPr lang="en-US" sz="1200" dirty="0"/>
              <a:t> distribution</a:t>
            </a:r>
          </a:p>
        </p:txBody>
      </p:sp>
      <p:grpSp>
        <p:nvGrpSpPr>
          <p:cNvPr id="26" name="Group 25">
            <a:extLst>
              <a:ext uri="{FF2B5EF4-FFF2-40B4-BE49-F238E27FC236}">
                <a16:creationId xmlns:a16="http://schemas.microsoft.com/office/drawing/2014/main" id="{0D21F91F-8985-9543-98D7-178A998C574D}"/>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F62DB0B8-8DF9-894F-9C2A-C19DE45E36D6}"/>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871FE534-E489-D343-9E53-07981FA7EBBC}"/>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7CA79467-9260-3F48-907F-759901618A0D}"/>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857DA8E2-1729-CD4A-ADAC-A62283CCB4B7}"/>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1AC3517-0962-324C-B6B3-D18086CFD2C4}"/>
                  </a:ext>
                </a:extLst>
              </p:cNvPr>
              <p:cNvSpPr txBox="1"/>
              <p:nvPr/>
            </p:nvSpPr>
            <p:spPr>
              <a:xfrm>
                <a:off x="137160" y="3053090"/>
                <a:ext cx="219456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err="1"/>
                  <a:t>Normalisation</a:t>
                </a:r>
                <a:r>
                  <a:rPr lang="en-US" sz="1600" b="1" dirty="0"/>
                  <a:t>: Noob </a:t>
                </a:r>
              </a:p>
              <a:p>
                <a:pPr algn="ctr"/>
                <a:r>
                  <a:rPr lang="en-US" sz="1200" dirty="0"/>
                  <a:t>44 samples, 485 577 probes</a:t>
                </a:r>
              </a:p>
            </p:txBody>
          </p:sp>
          <p:sp>
            <p:nvSpPr>
              <p:cNvPr id="40" name="TextBox 39">
                <a:extLst>
                  <a:ext uri="{FF2B5EF4-FFF2-40B4-BE49-F238E27FC236}">
                    <a16:creationId xmlns:a16="http://schemas.microsoft.com/office/drawing/2014/main" id="{FD49F6BE-603B-0F40-96A9-93E2D0940E9B}"/>
                  </a:ext>
                </a:extLst>
              </p:cNvPr>
              <p:cNvSpPr txBox="1"/>
              <p:nvPr/>
            </p:nvSpPr>
            <p:spPr>
              <a:xfrm>
                <a:off x="2484120" y="3053090"/>
                <a:ext cx="260223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a:t>
                </a:r>
                <a:r>
                  <a:rPr lang="en-US" sz="1600" b="1" dirty="0" err="1">
                    <a:solidFill>
                      <a:schemeClr val="bg2">
                        <a:lumMod val="90000"/>
                      </a:schemeClr>
                    </a:solidFill>
                  </a:rPr>
                  <a:t>Funnorm</a:t>
                </a:r>
                <a:endParaRPr lang="en-US" sz="1600" b="1" dirty="0">
                  <a:solidFill>
                    <a:schemeClr val="bg2">
                      <a:lumMod val="90000"/>
                    </a:schemeClr>
                  </a:solidFill>
                </a:endParaRPr>
              </a:p>
              <a:p>
                <a:pPr algn="ctr"/>
                <a:r>
                  <a:rPr lang="en-US" sz="1200" dirty="0">
                    <a:solidFill>
                      <a:schemeClr val="bg2">
                        <a:lumMod val="90000"/>
                      </a:schemeClr>
                    </a:solidFill>
                  </a:rPr>
                  <a:t>44 samples, 485 577 probes</a:t>
                </a:r>
              </a:p>
            </p:txBody>
          </p:sp>
          <p:cxnSp>
            <p:nvCxnSpPr>
              <p:cNvPr id="41" name="Straight Connector 40">
                <a:extLst>
                  <a:ext uri="{FF2B5EF4-FFF2-40B4-BE49-F238E27FC236}">
                    <a16:creationId xmlns:a16="http://schemas.microsoft.com/office/drawing/2014/main" id="{3D356A5A-2DED-294C-9C62-31D3621A5684}"/>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2283F1-07FC-3244-BAB3-588A61C78ED6}"/>
                  </a:ext>
                </a:extLst>
              </p:cNvPr>
              <p:cNvCxnSpPr>
                <a:cxnSpLocks/>
                <a:endCxn id="39" idx="0"/>
              </p:cNvCxnSpPr>
              <p:nvPr/>
            </p:nvCxnSpPr>
            <p:spPr>
              <a:xfrm>
                <a:off x="1234440"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1515A69-D836-5F40-B4A7-C3A143DE8FD8}"/>
                  </a:ext>
                </a:extLst>
              </p:cNvPr>
              <p:cNvCxnSpPr/>
              <p:nvPr/>
            </p:nvCxnSpPr>
            <p:spPr>
              <a:xfrm flipH="1">
                <a:off x="1234440" y="2800350"/>
                <a:ext cx="1377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FECB57C-C0C5-314A-A683-8A7F7A68DD4C}"/>
                  </a:ext>
                </a:extLst>
              </p:cNvPr>
              <p:cNvCxnSpPr>
                <a:endCxn id="40" idx="0"/>
              </p:cNvCxnSpPr>
              <p:nvPr/>
            </p:nvCxnSpPr>
            <p:spPr>
              <a:xfrm>
                <a:off x="3785235"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0CFFF5-DCF9-BD48-9078-BC7EEA1EE17B}"/>
                  </a:ext>
                </a:extLst>
              </p:cNvPr>
              <p:cNvCxnSpPr>
                <a:cxnSpLocks/>
              </p:cNvCxnSpPr>
              <p:nvPr/>
            </p:nvCxnSpPr>
            <p:spPr>
              <a:xfrm>
                <a:off x="2611755" y="2800350"/>
                <a:ext cx="117348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F0577E9-2600-F146-9701-9A0E16C794F1}"/>
                  </a:ext>
                </a:extLst>
              </p:cNvPr>
              <p:cNvSpPr txBox="1"/>
              <p:nvPr/>
            </p:nvSpPr>
            <p:spPr>
              <a:xfrm>
                <a:off x="137160" y="3850690"/>
                <a:ext cx="2194560" cy="523220"/>
              </a:xfrm>
              <a:prstGeom prst="rect">
                <a:avLst/>
              </a:prstGeom>
              <a:noFill/>
              <a:ln w="28575">
                <a:solidFill>
                  <a:schemeClr val="tx1"/>
                </a:solidFill>
              </a:ln>
            </p:spPr>
            <p:txBody>
              <a:bodyPr wrap="square" rtlCol="0">
                <a:spAutoFit/>
              </a:bodyPr>
              <a:lstStyle/>
              <a:p>
                <a:pPr algn="ctr"/>
                <a:r>
                  <a:rPr lang="en-US" sz="1600" b="1" dirty="0"/>
                  <a:t>Epigenetic Clocks</a:t>
                </a:r>
              </a:p>
              <a:p>
                <a:pPr algn="ctr"/>
                <a:r>
                  <a:rPr lang="en-US" sz="1200" dirty="0"/>
                  <a:t>44 samples, 485 577 probes</a:t>
                </a:r>
              </a:p>
            </p:txBody>
          </p:sp>
          <p:cxnSp>
            <p:nvCxnSpPr>
              <p:cNvPr id="53" name="Straight Arrow Connector 52">
                <a:extLst>
                  <a:ext uri="{FF2B5EF4-FFF2-40B4-BE49-F238E27FC236}">
                    <a16:creationId xmlns:a16="http://schemas.microsoft.com/office/drawing/2014/main" id="{5EEF8CB4-793A-A642-B4F9-F1FFA473A225}"/>
                  </a:ext>
                </a:extLst>
              </p:cNvPr>
              <p:cNvCxnSpPr>
                <a:cxnSpLocks/>
                <a:stCxn id="39" idx="2"/>
                <a:endCxn id="52" idx="0"/>
              </p:cNvCxnSpPr>
              <p:nvPr/>
            </p:nvCxnSpPr>
            <p:spPr>
              <a:xfrm>
                <a:off x="1234440" y="35763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0BBF2E4-2A0E-8E4C-BF78-0A2D984B88EA}"/>
                  </a:ext>
                </a:extLst>
              </p:cNvPr>
              <p:cNvSpPr txBox="1"/>
              <p:nvPr/>
            </p:nvSpPr>
            <p:spPr>
              <a:xfrm>
                <a:off x="2484120" y="3850690"/>
                <a:ext cx="260223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Probe Filtering</a:t>
                </a:r>
              </a:p>
              <a:p>
                <a:pPr algn="ctr"/>
                <a:r>
                  <a:rPr lang="en-US" sz="1200" dirty="0">
                    <a:solidFill>
                      <a:schemeClr val="bg2">
                        <a:lumMod val="90000"/>
                      </a:schemeClr>
                    </a:solidFill>
                  </a:rPr>
                  <a:t>44 samples, 425 456 probes</a:t>
                </a:r>
              </a:p>
            </p:txBody>
          </p:sp>
          <p:cxnSp>
            <p:nvCxnSpPr>
              <p:cNvPr id="55" name="Straight Arrow Connector 54">
                <a:extLst>
                  <a:ext uri="{FF2B5EF4-FFF2-40B4-BE49-F238E27FC236}">
                    <a16:creationId xmlns:a16="http://schemas.microsoft.com/office/drawing/2014/main" id="{C2D8D571-EE2C-FC46-BD29-DF5B1387B989}"/>
                  </a:ext>
                </a:extLst>
              </p:cNvPr>
              <p:cNvCxnSpPr/>
              <p:nvPr/>
            </p:nvCxnSpPr>
            <p:spPr>
              <a:xfrm>
                <a:off x="3790950" y="35979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0BA6305-0EAA-3246-8B58-308203E7BDE5}"/>
                  </a:ext>
                </a:extLst>
              </p:cNvPr>
              <p:cNvSpPr txBox="1"/>
              <p:nvPr/>
            </p:nvSpPr>
            <p:spPr>
              <a:xfrm>
                <a:off x="2495550" y="4648290"/>
                <a:ext cx="260223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SVA</a:t>
                </a:r>
              </a:p>
              <a:p>
                <a:pPr algn="ctr"/>
                <a:r>
                  <a:rPr lang="en-US" sz="1200" dirty="0">
                    <a:solidFill>
                      <a:schemeClr val="bg2">
                        <a:lumMod val="90000"/>
                      </a:schemeClr>
                    </a:solidFill>
                  </a:rPr>
                  <a:t>44 samples, 425 456 probes</a:t>
                </a:r>
              </a:p>
            </p:txBody>
          </p:sp>
          <p:cxnSp>
            <p:nvCxnSpPr>
              <p:cNvPr id="57" name="Straight Arrow Connector 56">
                <a:extLst>
                  <a:ext uri="{FF2B5EF4-FFF2-40B4-BE49-F238E27FC236}">
                    <a16:creationId xmlns:a16="http://schemas.microsoft.com/office/drawing/2014/main" id="{95C4EB4B-DD43-4647-88C8-0A2A770B9D55}"/>
                  </a:ext>
                </a:extLst>
              </p:cNvPr>
              <p:cNvCxnSpPr>
                <a:cxnSpLocks/>
                <a:endCxn id="56" idx="0"/>
              </p:cNvCxnSpPr>
              <p:nvPr/>
            </p:nvCxnSpPr>
            <p:spPr>
              <a:xfrm>
                <a:off x="3796665" y="43739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F462E83-7DE8-F548-8DE1-E0C97B4E0F27}"/>
                  </a:ext>
                </a:extLst>
              </p:cNvPr>
              <p:cNvSpPr txBox="1"/>
              <p:nvPr/>
            </p:nvSpPr>
            <p:spPr>
              <a:xfrm>
                <a:off x="2495550" y="6190300"/>
                <a:ext cx="260223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EWAS</a:t>
                </a:r>
              </a:p>
              <a:p>
                <a:pPr algn="ctr"/>
                <a:r>
                  <a:rPr lang="en-US" sz="1200" dirty="0">
                    <a:solidFill>
                      <a:schemeClr val="bg2">
                        <a:lumMod val="90000"/>
                      </a:schemeClr>
                    </a:solidFill>
                  </a:rPr>
                  <a:t>44 samples, 425 456 probes</a:t>
                </a:r>
              </a:p>
            </p:txBody>
          </p:sp>
          <p:cxnSp>
            <p:nvCxnSpPr>
              <p:cNvPr id="60" name="Straight Arrow Connector 59">
                <a:extLst>
                  <a:ext uri="{FF2B5EF4-FFF2-40B4-BE49-F238E27FC236}">
                    <a16:creationId xmlns:a16="http://schemas.microsoft.com/office/drawing/2014/main" id="{C550F27B-B5D3-954F-A289-5294BAF7CE46}"/>
                  </a:ext>
                </a:extLst>
              </p:cNvPr>
              <p:cNvCxnSpPr>
                <a:cxnSpLocks/>
                <a:endCxn id="31" idx="0"/>
              </p:cNvCxnSpPr>
              <p:nvPr/>
            </p:nvCxnSpPr>
            <p:spPr>
              <a:xfrm>
                <a:off x="3785235" y="5171510"/>
                <a:ext cx="11430" cy="247785"/>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D23AB143-6FC7-974F-8C57-384F8DC6C3AB}"/>
                </a:ext>
              </a:extLst>
            </p:cNvPr>
            <p:cNvSpPr txBox="1"/>
            <p:nvPr/>
          </p:nvSpPr>
          <p:spPr>
            <a:xfrm>
              <a:off x="2486025" y="5505236"/>
              <a:ext cx="260223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Cell Type Deconvolution</a:t>
              </a:r>
            </a:p>
            <a:p>
              <a:pPr algn="ctr"/>
              <a:r>
                <a:rPr lang="en-US" sz="1200" dirty="0">
                  <a:solidFill>
                    <a:schemeClr val="bg2">
                      <a:lumMod val="90000"/>
                    </a:schemeClr>
                  </a:solidFill>
                </a:rPr>
                <a:t>44 samples, 425 456 probes</a:t>
              </a:r>
            </a:p>
          </p:txBody>
        </p:sp>
        <p:cxnSp>
          <p:nvCxnSpPr>
            <p:cNvPr id="33" name="Straight Arrow Connector 32">
              <a:extLst>
                <a:ext uri="{FF2B5EF4-FFF2-40B4-BE49-F238E27FC236}">
                  <a16:creationId xmlns:a16="http://schemas.microsoft.com/office/drawing/2014/main" id="{13724E6D-CCC8-784C-8BDA-A91B6057AF51}"/>
                </a:ext>
              </a:extLst>
            </p:cNvPr>
            <p:cNvCxnSpPr>
              <a:cxnSpLocks/>
              <a:stCxn id="31" idx="2"/>
              <a:endCxn id="59" idx="0"/>
            </p:cNvCxnSpPr>
            <p:nvPr/>
          </p:nvCxnSpPr>
          <p:spPr>
            <a:xfrm>
              <a:off x="3787140" y="6028456"/>
              <a:ext cx="0" cy="247785"/>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1385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885-F5F5-EA41-9726-C38DE777A2AF}"/>
              </a:ext>
            </a:extLst>
          </p:cNvPr>
          <p:cNvSpPr>
            <a:spLocks noGrp="1"/>
          </p:cNvSpPr>
          <p:nvPr>
            <p:ph type="ctrTitle"/>
          </p:nvPr>
        </p:nvSpPr>
        <p:spPr>
          <a:xfrm>
            <a:off x="756743" y="3475673"/>
            <a:ext cx="9144000" cy="2216468"/>
          </a:xfrm>
        </p:spPr>
        <p:txBody>
          <a:bodyPr/>
          <a:lstStyle/>
          <a:p>
            <a:r>
              <a:rPr lang="en-US" dirty="0"/>
              <a:t>Epigenetic Clocks</a:t>
            </a:r>
          </a:p>
        </p:txBody>
      </p:sp>
    </p:spTree>
    <p:extLst>
      <p:ext uri="{BB962C8B-B14F-4D97-AF65-F5344CB8AC3E}">
        <p14:creationId xmlns:p14="http://schemas.microsoft.com/office/powerpoint/2010/main" val="370714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70F05-77D6-0F46-984B-73CE387EC6F1}"/>
              </a:ext>
            </a:extLst>
          </p:cNvPr>
          <p:cNvSpPr>
            <a:spLocks noGrp="1"/>
          </p:cNvSpPr>
          <p:nvPr>
            <p:ph type="title"/>
          </p:nvPr>
        </p:nvSpPr>
        <p:spPr/>
        <p:txBody>
          <a:bodyPr/>
          <a:lstStyle/>
          <a:p>
            <a:r>
              <a:rPr lang="en-US" dirty="0"/>
              <a:t>What is an epigenetic clock?</a:t>
            </a:r>
          </a:p>
        </p:txBody>
      </p:sp>
      <p:pic>
        <p:nvPicPr>
          <p:cNvPr id="6" name="Picture 5">
            <a:extLst>
              <a:ext uri="{FF2B5EF4-FFF2-40B4-BE49-F238E27FC236}">
                <a16:creationId xmlns:a16="http://schemas.microsoft.com/office/drawing/2014/main" id="{6A9C107D-F4E7-564D-9AAD-B53818DF5BC0}"/>
              </a:ext>
            </a:extLst>
          </p:cNvPr>
          <p:cNvPicPr>
            <a:picLocks noChangeAspect="1"/>
          </p:cNvPicPr>
          <p:nvPr/>
        </p:nvPicPr>
        <p:blipFill rotWithShape="1">
          <a:blip r:embed="rId3"/>
          <a:srcRect l="2191" t="61974" r="5994"/>
          <a:stretch/>
        </p:blipFill>
        <p:spPr>
          <a:xfrm>
            <a:off x="6000750" y="1577339"/>
            <a:ext cx="6069330" cy="3351531"/>
          </a:xfrm>
          <a:prstGeom prst="rect">
            <a:avLst/>
          </a:prstGeom>
        </p:spPr>
      </p:pic>
      <p:sp>
        <p:nvSpPr>
          <p:cNvPr id="7" name="TextBox 6">
            <a:extLst>
              <a:ext uri="{FF2B5EF4-FFF2-40B4-BE49-F238E27FC236}">
                <a16:creationId xmlns:a16="http://schemas.microsoft.com/office/drawing/2014/main" id="{D2DF17D6-EA0C-364C-A397-2487F9F5E9BA}"/>
              </a:ext>
            </a:extLst>
          </p:cNvPr>
          <p:cNvSpPr txBox="1"/>
          <p:nvPr/>
        </p:nvSpPr>
        <p:spPr>
          <a:xfrm>
            <a:off x="6096000" y="5049828"/>
            <a:ext cx="5974080" cy="461665"/>
          </a:xfrm>
          <a:prstGeom prst="rect">
            <a:avLst/>
          </a:prstGeom>
          <a:noFill/>
        </p:spPr>
        <p:txBody>
          <a:bodyPr wrap="square" rtlCol="0">
            <a:spAutoFit/>
          </a:bodyPr>
          <a:lstStyle/>
          <a:p>
            <a:r>
              <a:rPr lang="en-US" sz="1200" dirty="0"/>
              <a:t>Horvath (2014) DNA methylation age of human tissues and cell types. </a:t>
            </a:r>
            <a:r>
              <a:rPr lang="en-US" sz="1200" i="1" dirty="0"/>
              <a:t>Genome Biology</a:t>
            </a:r>
            <a:endParaRPr lang="en-US" sz="1200" dirty="0"/>
          </a:p>
        </p:txBody>
      </p:sp>
      <p:sp>
        <p:nvSpPr>
          <p:cNvPr id="8" name="TextBox 7">
            <a:extLst>
              <a:ext uri="{FF2B5EF4-FFF2-40B4-BE49-F238E27FC236}">
                <a16:creationId xmlns:a16="http://schemas.microsoft.com/office/drawing/2014/main" id="{3A7B64D8-D512-4444-916A-B625EE9166B3}"/>
              </a:ext>
            </a:extLst>
          </p:cNvPr>
          <p:cNvSpPr txBox="1"/>
          <p:nvPr/>
        </p:nvSpPr>
        <p:spPr>
          <a:xfrm>
            <a:off x="121920" y="1399631"/>
            <a:ext cx="5615940" cy="5357749"/>
          </a:xfrm>
          <a:prstGeom prst="rect">
            <a:avLst/>
          </a:prstGeom>
          <a:noFill/>
        </p:spPr>
        <p:txBody>
          <a:bodyPr wrap="square" rtlCol="0">
            <a:spAutoFit/>
          </a:bodyPr>
          <a:lstStyle/>
          <a:p>
            <a:pPr marL="342900" indent="-342900">
              <a:buFont typeface="Arial" panose="020B0604020202020204" pitchFamily="34" charset="0"/>
              <a:buChar char="•"/>
            </a:pPr>
            <a:r>
              <a:rPr lang="en-US" dirty="0"/>
              <a:t>Uses the methylation profile of age-associated </a:t>
            </a:r>
            <a:r>
              <a:rPr lang="en-US" dirty="0" err="1"/>
              <a:t>CpGs</a:t>
            </a:r>
            <a:r>
              <a:rPr lang="en-US" dirty="0"/>
              <a:t> to approximate biological 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Methylation state of these sites change gradually over time.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Insight into determining the aging rate of certain tissues – indicative of various health outcomes.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Pan-tissue vs tissue-specific clocks vs clocks for phenotypic 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Important terms:</a:t>
            </a:r>
          </a:p>
          <a:p>
            <a:pPr marL="342900" indent="-342900">
              <a:buFont typeface="Arial" panose="020B0604020202020204" pitchFamily="34" charset="0"/>
              <a:buChar char="•"/>
            </a:pPr>
            <a:r>
              <a:rPr lang="en-US" dirty="0"/>
              <a:t>Age acceleration = Predicted biological age (</a:t>
            </a:r>
            <a:r>
              <a:rPr lang="en-US" dirty="0" err="1"/>
              <a:t>DNAmAge</a:t>
            </a:r>
            <a:r>
              <a:rPr lang="en-US" dirty="0"/>
              <a:t>) – chronological 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Age acceleration residual = Residual of </a:t>
            </a:r>
            <a:r>
              <a:rPr lang="en-US" dirty="0" err="1"/>
              <a:t>DNAmAge</a:t>
            </a:r>
            <a:r>
              <a:rPr lang="en-US" dirty="0"/>
              <a:t> ~ Age</a:t>
            </a:r>
          </a:p>
        </p:txBody>
      </p:sp>
      <p:sp>
        <p:nvSpPr>
          <p:cNvPr id="9" name="Rectangle 8">
            <a:extLst>
              <a:ext uri="{FF2B5EF4-FFF2-40B4-BE49-F238E27FC236}">
                <a16:creationId xmlns:a16="http://schemas.microsoft.com/office/drawing/2014/main" id="{7E3E6B2E-DBCD-234E-B828-0735DDA3E343}"/>
              </a:ext>
            </a:extLst>
          </p:cNvPr>
          <p:cNvSpPr/>
          <p:nvPr/>
        </p:nvSpPr>
        <p:spPr>
          <a:xfrm>
            <a:off x="6663690" y="1805941"/>
            <a:ext cx="2228850" cy="14287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641AD3-967A-B947-BFCD-93565E643204}"/>
              </a:ext>
            </a:extLst>
          </p:cNvPr>
          <p:cNvSpPr/>
          <p:nvPr/>
        </p:nvSpPr>
        <p:spPr>
          <a:xfrm>
            <a:off x="9598574" y="2095501"/>
            <a:ext cx="2228850" cy="14287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4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12AA2-8F94-8A4E-9337-4C0919895EB9}"/>
              </a:ext>
            </a:extLst>
          </p:cNvPr>
          <p:cNvSpPr>
            <a:spLocks noGrp="1"/>
          </p:cNvSpPr>
          <p:nvPr>
            <p:ph idx="1"/>
          </p:nvPr>
        </p:nvSpPr>
        <p:spPr>
          <a:xfrm>
            <a:off x="498763" y="1508167"/>
            <a:ext cx="11194473" cy="4203865"/>
          </a:xfrm>
        </p:spPr>
        <p:txBody>
          <a:bodyPr/>
          <a:lstStyle/>
          <a:p>
            <a:pPr marL="0" indent="0">
              <a:buNone/>
            </a:pPr>
            <a:r>
              <a:rPr lang="en-US" b="1" dirty="0">
                <a:latin typeface="+mn-lt"/>
              </a:rPr>
              <a:t>Hypothesis:</a:t>
            </a:r>
          </a:p>
          <a:p>
            <a:r>
              <a:rPr lang="en-US" dirty="0">
                <a:latin typeface="+mn-lt"/>
              </a:rPr>
              <a:t>Predicted biological age using the epigenetic clocks is higher for AMD samples as compared to normal samples. </a:t>
            </a:r>
          </a:p>
          <a:p>
            <a:pPr marL="0" indent="0">
              <a:buNone/>
            </a:pPr>
            <a:endParaRPr lang="en-US" dirty="0">
              <a:latin typeface="+mn-lt"/>
            </a:endParaRPr>
          </a:p>
          <a:p>
            <a:r>
              <a:rPr lang="en-US" dirty="0">
                <a:latin typeface="+mn-lt"/>
              </a:rPr>
              <a:t>Age acceleration of AMD samples is higher as compared to normal samples. </a:t>
            </a:r>
          </a:p>
        </p:txBody>
      </p:sp>
    </p:spTree>
    <p:extLst>
      <p:ext uri="{BB962C8B-B14F-4D97-AF65-F5344CB8AC3E}">
        <p14:creationId xmlns:p14="http://schemas.microsoft.com/office/powerpoint/2010/main" val="372922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D3CF6E0-266D-4A42-935D-09A545CB7BE7}"/>
              </a:ext>
            </a:extLst>
          </p:cNvPr>
          <p:cNvGraphicFramePr>
            <a:graphicFrameLocks noGrp="1"/>
          </p:cNvGraphicFramePr>
          <p:nvPr>
            <p:extLst>
              <p:ext uri="{D42A27DB-BD31-4B8C-83A1-F6EECF244321}">
                <p14:modId xmlns:p14="http://schemas.microsoft.com/office/powerpoint/2010/main" val="1525372075"/>
              </p:ext>
            </p:extLst>
          </p:nvPr>
        </p:nvGraphicFramePr>
        <p:xfrm>
          <a:off x="308758" y="1355769"/>
          <a:ext cx="11574484" cy="4912360"/>
        </p:xfrm>
        <a:graphic>
          <a:graphicData uri="http://schemas.openxmlformats.org/drawingml/2006/table">
            <a:tbl>
              <a:tblPr firstRow="1" bandRow="1">
                <a:tableStyleId>{5C22544A-7EE6-4342-B048-85BDC9FD1C3A}</a:tableStyleId>
              </a:tblPr>
              <a:tblGrid>
                <a:gridCol w="2458193">
                  <a:extLst>
                    <a:ext uri="{9D8B030D-6E8A-4147-A177-3AD203B41FA5}">
                      <a16:colId xmlns:a16="http://schemas.microsoft.com/office/drawing/2014/main" val="2005378804"/>
                    </a:ext>
                  </a:extLst>
                </a:gridCol>
                <a:gridCol w="2109849">
                  <a:extLst>
                    <a:ext uri="{9D8B030D-6E8A-4147-A177-3AD203B41FA5}">
                      <a16:colId xmlns:a16="http://schemas.microsoft.com/office/drawing/2014/main" val="3888792002"/>
                    </a:ext>
                  </a:extLst>
                </a:gridCol>
                <a:gridCol w="1828800">
                  <a:extLst>
                    <a:ext uri="{9D8B030D-6E8A-4147-A177-3AD203B41FA5}">
                      <a16:colId xmlns:a16="http://schemas.microsoft.com/office/drawing/2014/main" val="278385061"/>
                    </a:ext>
                  </a:extLst>
                </a:gridCol>
                <a:gridCol w="1270660">
                  <a:extLst>
                    <a:ext uri="{9D8B030D-6E8A-4147-A177-3AD203B41FA5}">
                      <a16:colId xmlns:a16="http://schemas.microsoft.com/office/drawing/2014/main" val="226932921"/>
                    </a:ext>
                  </a:extLst>
                </a:gridCol>
                <a:gridCol w="1365662">
                  <a:extLst>
                    <a:ext uri="{9D8B030D-6E8A-4147-A177-3AD203B41FA5}">
                      <a16:colId xmlns:a16="http://schemas.microsoft.com/office/drawing/2014/main" val="745602034"/>
                    </a:ext>
                  </a:extLst>
                </a:gridCol>
                <a:gridCol w="2541320">
                  <a:extLst>
                    <a:ext uri="{9D8B030D-6E8A-4147-A177-3AD203B41FA5}">
                      <a16:colId xmlns:a16="http://schemas.microsoft.com/office/drawing/2014/main" val="1924120579"/>
                    </a:ext>
                  </a:extLst>
                </a:gridCol>
              </a:tblGrid>
              <a:tr h="370840">
                <a:tc>
                  <a:txBody>
                    <a:bodyPr/>
                    <a:lstStyle/>
                    <a:p>
                      <a:pPr algn="ctr"/>
                      <a:r>
                        <a:rPr lang="en-US" sz="1600" dirty="0">
                          <a:solidFill>
                            <a:schemeClr val="tx1"/>
                          </a:solidFill>
                        </a:rPr>
                        <a:t>Epigenetic Clock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err="1">
                          <a:solidFill>
                            <a:schemeClr val="tx1"/>
                          </a:solidFill>
                        </a:rPr>
                        <a:t>DNAmAge</a:t>
                      </a:r>
                      <a:r>
                        <a:rPr lang="en-US" sz="1600" dirty="0">
                          <a:solidFill>
                            <a:schemeClr val="tx1"/>
                          </a:solidFill>
                        </a:rPr>
                        <a:t> </a:t>
                      </a:r>
                      <a:r>
                        <a:rPr lang="en-US" sz="1600" dirty="0" err="1">
                          <a:solidFill>
                            <a:schemeClr val="tx1"/>
                          </a:solidFill>
                        </a:rPr>
                        <a:t>CpGs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Age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N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Tissues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643406"/>
                  </a:ext>
                </a:extLst>
              </a:tr>
              <a:tr h="370840">
                <a:tc>
                  <a:txBody>
                    <a:bodyPr/>
                    <a:lstStyle/>
                    <a:p>
                      <a:pPr algn="ctr"/>
                      <a:r>
                        <a:rPr lang="en-US" sz="1600" dirty="0" err="1">
                          <a:solidFill>
                            <a:schemeClr val="tx1"/>
                          </a:solidFill>
                        </a:rPr>
                        <a:t>DNAmHorvath</a:t>
                      </a:r>
                      <a:r>
                        <a:rPr lang="en-US" sz="1600" dirty="0">
                          <a:solidFill>
                            <a:schemeClr val="tx1"/>
                          </a:solidFill>
                        </a:rPr>
                        <a:t> </a:t>
                      </a:r>
                    </a:p>
                    <a:p>
                      <a:pPr algn="ctr"/>
                      <a:r>
                        <a:rPr lang="en-US" sz="1200" dirty="0">
                          <a:solidFill>
                            <a:schemeClr val="tx1"/>
                          </a:solidFill>
                        </a:rPr>
                        <a:t>(Horvath 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Pan-tissue biological age predictor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353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0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7,844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24 different tissues incl. whole blood, PBMC, brain 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370623"/>
                  </a:ext>
                </a:extLst>
              </a:tr>
              <a:tr h="370840">
                <a:tc>
                  <a:txBody>
                    <a:bodyPr/>
                    <a:lstStyle/>
                    <a:p>
                      <a:pPr algn="ctr"/>
                      <a:r>
                        <a:rPr lang="en-US" sz="1600" dirty="0" err="1">
                          <a:solidFill>
                            <a:schemeClr val="tx1"/>
                          </a:solidFill>
                        </a:rPr>
                        <a:t>DNAmSkin&amp;Blood</a:t>
                      </a:r>
                      <a:r>
                        <a:rPr lang="en-US" sz="1600" dirty="0">
                          <a:solidFill>
                            <a:schemeClr val="tx1"/>
                          </a:solidFill>
                        </a:rPr>
                        <a:t> </a:t>
                      </a:r>
                    </a:p>
                    <a:p>
                      <a:pPr algn="ctr"/>
                      <a:r>
                        <a:rPr lang="en-US" sz="1200" dirty="0">
                          <a:solidFill>
                            <a:schemeClr val="tx1"/>
                          </a:solidFill>
                        </a:rPr>
                        <a:t>(Horvath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Skin &amp; blood-based biological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391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-0.28 – 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Whole blood, cord blood, buccal, epithelium, fibroblasts, skin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8863182"/>
                  </a:ext>
                </a:extLst>
              </a:tr>
              <a:tr h="370840">
                <a:tc>
                  <a:txBody>
                    <a:bodyPr/>
                    <a:lstStyle/>
                    <a:p>
                      <a:pPr algn="ctr"/>
                      <a:r>
                        <a:rPr lang="en-US" sz="1600" dirty="0" err="1">
                          <a:solidFill>
                            <a:schemeClr val="tx1"/>
                          </a:solidFill>
                        </a:rPr>
                        <a:t>DNAmCortical</a:t>
                      </a:r>
                      <a:r>
                        <a:rPr lang="en-US" sz="1600" dirty="0">
                          <a:solidFill>
                            <a:schemeClr val="tx1"/>
                          </a:solidFill>
                        </a:rPr>
                        <a:t> </a:t>
                      </a:r>
                    </a:p>
                    <a:p>
                      <a:pPr algn="ctr"/>
                      <a:r>
                        <a:rPr lang="en-US" sz="1200" dirty="0">
                          <a:solidFill>
                            <a:schemeClr val="tx1"/>
                          </a:solidFill>
                        </a:rPr>
                        <a:t>(</a:t>
                      </a:r>
                      <a:r>
                        <a:rPr lang="en-US" sz="1200" dirty="0" err="1">
                          <a:solidFill>
                            <a:schemeClr val="tx1"/>
                          </a:solidFill>
                        </a:rPr>
                        <a:t>Shireby</a:t>
                      </a:r>
                      <a:r>
                        <a:rPr lang="en-US" sz="1200" dirty="0">
                          <a:solidFill>
                            <a:schemeClr val="tx1"/>
                          </a:solidFill>
                        </a:rPr>
                        <a:t> </a:t>
                      </a:r>
                      <a:r>
                        <a:rPr lang="en-US" sz="1200" i="1" dirty="0">
                          <a:solidFill>
                            <a:schemeClr val="tx1"/>
                          </a:solidFill>
                        </a:rPr>
                        <a:t>et al. </a:t>
                      </a:r>
                      <a:r>
                        <a:rPr lang="en-US" sz="1200" i="0" dirty="0">
                          <a:solidFill>
                            <a:schemeClr val="tx1"/>
                          </a:solidFill>
                        </a:rPr>
                        <a:t>2020)</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Brain-based biological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1 –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1,047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Cortex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726562"/>
                  </a:ext>
                </a:extLst>
              </a:tr>
              <a:tr h="370840">
                <a:tc>
                  <a:txBody>
                    <a:bodyPr/>
                    <a:lstStyle/>
                    <a:p>
                      <a:pPr algn="ctr"/>
                      <a:r>
                        <a:rPr lang="en-US" sz="1600" dirty="0" err="1">
                          <a:solidFill>
                            <a:schemeClr val="tx1"/>
                          </a:solidFill>
                        </a:rPr>
                        <a:t>DNAmZhang</a:t>
                      </a:r>
                      <a:r>
                        <a:rPr lang="en-US" sz="1600" dirty="0">
                          <a:solidFill>
                            <a:schemeClr val="tx1"/>
                          </a:solidFill>
                        </a:rPr>
                        <a:t> </a:t>
                      </a:r>
                    </a:p>
                    <a:p>
                      <a:pPr algn="ctr"/>
                      <a:r>
                        <a:rPr lang="en-US" sz="1200" dirty="0">
                          <a:solidFill>
                            <a:schemeClr val="tx1"/>
                          </a:solidFill>
                        </a:rPr>
                        <a:t>(Zhang </a:t>
                      </a:r>
                      <a:r>
                        <a:rPr lang="en-US" sz="1200" i="1" dirty="0">
                          <a:solidFill>
                            <a:schemeClr val="tx1"/>
                          </a:solidFill>
                        </a:rPr>
                        <a:t>et al. </a:t>
                      </a:r>
                      <a:r>
                        <a:rPr lang="en-US" sz="1200" i="0" dirty="0">
                          <a:solidFill>
                            <a:schemeClr val="tx1"/>
                          </a:solidFill>
                        </a:rPr>
                        <a:t>2019)</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Blood-based biological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2 – 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13,566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Whole blood, saliva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1682022"/>
                  </a:ext>
                </a:extLst>
              </a:tr>
              <a:tr h="370840">
                <a:tc>
                  <a:txBody>
                    <a:bodyPr/>
                    <a:lstStyle/>
                    <a:p>
                      <a:pPr algn="ctr"/>
                      <a:r>
                        <a:rPr lang="en-US" sz="1600" dirty="0" err="1">
                          <a:solidFill>
                            <a:schemeClr val="tx1"/>
                          </a:solidFill>
                        </a:rPr>
                        <a:t>DNAmHannum</a:t>
                      </a:r>
                      <a:r>
                        <a:rPr lang="en-US" sz="1600" dirty="0">
                          <a:solidFill>
                            <a:schemeClr val="tx1"/>
                          </a:solidFill>
                        </a:rPr>
                        <a:t> </a:t>
                      </a:r>
                    </a:p>
                    <a:p>
                      <a:pPr algn="ctr"/>
                      <a:r>
                        <a:rPr lang="en-US" sz="1200" dirty="0">
                          <a:solidFill>
                            <a:schemeClr val="tx1"/>
                          </a:solidFill>
                        </a:rPr>
                        <a:t>(Hannum </a:t>
                      </a:r>
                      <a:r>
                        <a:rPr lang="en-US" sz="1200" i="1" dirty="0">
                          <a:solidFill>
                            <a:schemeClr val="tx1"/>
                          </a:solidFill>
                        </a:rPr>
                        <a:t>et al. </a:t>
                      </a:r>
                      <a:r>
                        <a:rPr lang="en-US" sz="1200" i="0" dirty="0">
                          <a:solidFill>
                            <a:schemeClr val="tx1"/>
                          </a:solidFill>
                        </a:rPr>
                        <a:t>2013)</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Blood-based biological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19 –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656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Whole blood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443141"/>
                  </a:ext>
                </a:extLst>
              </a:tr>
              <a:tr h="370840">
                <a:tc>
                  <a:txBody>
                    <a:bodyPr/>
                    <a:lstStyle/>
                    <a:p>
                      <a:pPr algn="ctr"/>
                      <a:r>
                        <a:rPr lang="en-US" sz="1600" dirty="0" err="1">
                          <a:solidFill>
                            <a:schemeClr val="tx1"/>
                          </a:solidFill>
                        </a:rPr>
                        <a:t>DNAmWeidner</a:t>
                      </a:r>
                      <a:r>
                        <a:rPr lang="en-US" sz="1600" dirty="0">
                          <a:solidFill>
                            <a:schemeClr val="tx1"/>
                          </a:solidFill>
                        </a:rPr>
                        <a:t> </a:t>
                      </a:r>
                    </a:p>
                    <a:p>
                      <a:pPr algn="ctr"/>
                      <a:r>
                        <a:rPr lang="en-US" sz="1200" dirty="0">
                          <a:solidFill>
                            <a:schemeClr val="tx1"/>
                          </a:solidFill>
                        </a:rPr>
                        <a:t>(Weidner </a:t>
                      </a:r>
                      <a:r>
                        <a:rPr lang="en-US" sz="1200" i="1" dirty="0">
                          <a:solidFill>
                            <a:schemeClr val="tx1"/>
                          </a:solidFill>
                        </a:rPr>
                        <a:t>et al. </a:t>
                      </a:r>
                      <a:r>
                        <a:rPr lang="en-US" sz="1200" i="0" dirty="0">
                          <a:solidFill>
                            <a:schemeClr val="tx1"/>
                          </a:solidFill>
                        </a:rPr>
                        <a:t>2014)</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Blood-based biological 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0 –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Whole blood, cord blood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7739552"/>
                  </a:ext>
                </a:extLst>
              </a:tr>
              <a:tr h="370840">
                <a:tc>
                  <a:txBody>
                    <a:bodyPr/>
                    <a:lstStyle/>
                    <a:p>
                      <a:pPr algn="ctr"/>
                      <a:r>
                        <a:rPr lang="en-US" sz="1600" dirty="0" err="1">
                          <a:solidFill>
                            <a:schemeClr val="tx1"/>
                          </a:solidFill>
                        </a:rPr>
                        <a:t>DNAmPhenoAge</a:t>
                      </a:r>
                      <a:r>
                        <a:rPr lang="en-US" sz="1600" dirty="0">
                          <a:solidFill>
                            <a:schemeClr val="tx1"/>
                          </a:solidFill>
                        </a:rPr>
                        <a:t> </a:t>
                      </a:r>
                    </a:p>
                    <a:p>
                      <a:pPr algn="ctr"/>
                      <a:r>
                        <a:rPr lang="en-US" sz="1200" dirty="0">
                          <a:solidFill>
                            <a:schemeClr val="tx1"/>
                          </a:solidFill>
                        </a:rPr>
                        <a:t>(Levine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Biomarker for lifespan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513*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9.1 – 106.1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456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Whole blood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73174"/>
                  </a:ext>
                </a:extLst>
              </a:tr>
            </a:tbl>
          </a:graphicData>
        </a:graphic>
      </p:graphicFrame>
      <p:sp>
        <p:nvSpPr>
          <p:cNvPr id="3" name="Title 2">
            <a:extLst>
              <a:ext uri="{FF2B5EF4-FFF2-40B4-BE49-F238E27FC236}">
                <a16:creationId xmlns:a16="http://schemas.microsoft.com/office/drawing/2014/main" id="{014EF92F-136E-FD4B-AD89-9842ED0D76DF}"/>
              </a:ext>
            </a:extLst>
          </p:cNvPr>
          <p:cNvSpPr>
            <a:spLocks noGrp="1"/>
          </p:cNvSpPr>
          <p:nvPr>
            <p:ph type="title"/>
          </p:nvPr>
        </p:nvSpPr>
        <p:spPr/>
        <p:txBody>
          <a:bodyPr/>
          <a:lstStyle/>
          <a:p>
            <a:r>
              <a:rPr lang="en-US" dirty="0"/>
              <a:t>Characteristics of various epigenetic clocks.</a:t>
            </a:r>
          </a:p>
        </p:txBody>
      </p:sp>
      <p:sp>
        <p:nvSpPr>
          <p:cNvPr id="4" name="TextBox 3">
            <a:extLst>
              <a:ext uri="{FF2B5EF4-FFF2-40B4-BE49-F238E27FC236}">
                <a16:creationId xmlns:a16="http://schemas.microsoft.com/office/drawing/2014/main" id="{8490D2C3-82FD-D249-8C0F-04D2655AFED4}"/>
              </a:ext>
            </a:extLst>
          </p:cNvPr>
          <p:cNvSpPr txBox="1"/>
          <p:nvPr/>
        </p:nvSpPr>
        <p:spPr>
          <a:xfrm>
            <a:off x="308758" y="6374058"/>
            <a:ext cx="11574484" cy="276999"/>
          </a:xfrm>
          <a:prstGeom prst="rect">
            <a:avLst/>
          </a:prstGeom>
          <a:noFill/>
        </p:spPr>
        <p:txBody>
          <a:bodyPr wrap="square" rtlCol="0">
            <a:spAutoFit/>
          </a:bodyPr>
          <a:lstStyle/>
          <a:p>
            <a:r>
              <a:rPr lang="en-US" sz="1200" dirty="0"/>
              <a:t>*</a:t>
            </a:r>
            <a:r>
              <a:rPr lang="en-US" sz="1200" dirty="0" err="1"/>
              <a:t>CpGs</a:t>
            </a:r>
            <a:r>
              <a:rPr lang="en-US" sz="1200" dirty="0"/>
              <a:t> that underlie surrogate biomarkers for phenotypic health.</a:t>
            </a:r>
          </a:p>
        </p:txBody>
      </p:sp>
    </p:spTree>
    <p:extLst>
      <p:ext uri="{BB962C8B-B14F-4D97-AF65-F5344CB8AC3E}">
        <p14:creationId xmlns:p14="http://schemas.microsoft.com/office/powerpoint/2010/main" val="69886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39B7-9B2F-974C-899C-FCEF401536EE}"/>
              </a:ext>
            </a:extLst>
          </p:cNvPr>
          <p:cNvSpPr>
            <a:spLocks noGrp="1"/>
          </p:cNvSpPr>
          <p:nvPr>
            <p:ph type="title"/>
          </p:nvPr>
        </p:nvSpPr>
        <p:spPr/>
        <p:txBody>
          <a:bodyPr/>
          <a:lstStyle/>
          <a:p>
            <a:r>
              <a:rPr lang="en-US" dirty="0"/>
              <a:t>CpG sites overlap</a:t>
            </a:r>
          </a:p>
        </p:txBody>
      </p:sp>
      <p:pic>
        <p:nvPicPr>
          <p:cNvPr id="4" name="Picture 3">
            <a:extLst>
              <a:ext uri="{FF2B5EF4-FFF2-40B4-BE49-F238E27FC236}">
                <a16:creationId xmlns:a16="http://schemas.microsoft.com/office/drawing/2014/main" id="{8A335118-00B3-924C-8002-867050C99729}"/>
              </a:ext>
            </a:extLst>
          </p:cNvPr>
          <p:cNvPicPr>
            <a:picLocks noChangeAspect="1"/>
          </p:cNvPicPr>
          <p:nvPr/>
        </p:nvPicPr>
        <p:blipFill>
          <a:blip r:embed="rId3"/>
          <a:stretch>
            <a:fillRect/>
          </a:stretch>
        </p:blipFill>
        <p:spPr>
          <a:xfrm>
            <a:off x="3352800" y="1120140"/>
            <a:ext cx="5486400" cy="5486400"/>
          </a:xfrm>
          <a:prstGeom prst="rect">
            <a:avLst/>
          </a:prstGeom>
        </p:spPr>
      </p:pic>
    </p:spTree>
    <p:extLst>
      <p:ext uri="{BB962C8B-B14F-4D97-AF65-F5344CB8AC3E}">
        <p14:creationId xmlns:p14="http://schemas.microsoft.com/office/powerpoint/2010/main" val="157765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D3CF6E0-266D-4A42-935D-09A545CB7BE7}"/>
              </a:ext>
            </a:extLst>
          </p:cNvPr>
          <p:cNvGraphicFramePr>
            <a:graphicFrameLocks noGrp="1"/>
          </p:cNvGraphicFramePr>
          <p:nvPr>
            <p:extLst>
              <p:ext uri="{D42A27DB-BD31-4B8C-83A1-F6EECF244321}">
                <p14:modId xmlns:p14="http://schemas.microsoft.com/office/powerpoint/2010/main" val="582691491"/>
              </p:ext>
            </p:extLst>
          </p:nvPr>
        </p:nvGraphicFramePr>
        <p:xfrm>
          <a:off x="56644" y="1882238"/>
          <a:ext cx="5132873" cy="3657600"/>
        </p:xfrm>
        <a:graphic>
          <a:graphicData uri="http://schemas.openxmlformats.org/drawingml/2006/table">
            <a:tbl>
              <a:tblPr firstRow="1" bandRow="1">
                <a:tableStyleId>{5C22544A-7EE6-4342-B048-85BDC9FD1C3A}</a:tableStyleId>
              </a:tblPr>
              <a:tblGrid>
                <a:gridCol w="1696158">
                  <a:extLst>
                    <a:ext uri="{9D8B030D-6E8A-4147-A177-3AD203B41FA5}">
                      <a16:colId xmlns:a16="http://schemas.microsoft.com/office/drawing/2014/main" val="2005378804"/>
                    </a:ext>
                  </a:extLst>
                </a:gridCol>
                <a:gridCol w="1080654">
                  <a:extLst>
                    <a:ext uri="{9D8B030D-6E8A-4147-A177-3AD203B41FA5}">
                      <a16:colId xmlns:a16="http://schemas.microsoft.com/office/drawing/2014/main" val="278385061"/>
                    </a:ext>
                  </a:extLst>
                </a:gridCol>
                <a:gridCol w="1318161">
                  <a:extLst>
                    <a:ext uri="{9D8B030D-6E8A-4147-A177-3AD203B41FA5}">
                      <a16:colId xmlns:a16="http://schemas.microsoft.com/office/drawing/2014/main" val="226932921"/>
                    </a:ext>
                  </a:extLst>
                </a:gridCol>
                <a:gridCol w="1037900">
                  <a:extLst>
                    <a:ext uri="{9D8B030D-6E8A-4147-A177-3AD203B41FA5}">
                      <a16:colId xmlns:a16="http://schemas.microsoft.com/office/drawing/2014/main" val="745602034"/>
                    </a:ext>
                  </a:extLst>
                </a:gridCol>
              </a:tblGrid>
              <a:tr h="370840">
                <a:tc>
                  <a:txBody>
                    <a:bodyPr/>
                    <a:lstStyle/>
                    <a:p>
                      <a:pPr algn="ctr"/>
                      <a:r>
                        <a:rPr lang="en-US" sz="1200" dirty="0">
                          <a:solidFill>
                            <a:schemeClr val="tx1"/>
                          </a:solidFill>
                        </a:rPr>
                        <a:t>Epigenetic Clock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err="1">
                          <a:solidFill>
                            <a:schemeClr val="tx1"/>
                          </a:solidFill>
                        </a:rPr>
                        <a:t>DNAmAge</a:t>
                      </a:r>
                      <a:r>
                        <a:rPr lang="en-US" sz="1200" dirty="0">
                          <a:solidFill>
                            <a:schemeClr val="tx1"/>
                          </a:solidFill>
                        </a:rPr>
                        <a:t> </a:t>
                      </a:r>
                      <a:r>
                        <a:rPr lang="en-US" sz="1200" dirty="0" err="1">
                          <a:solidFill>
                            <a:schemeClr val="tx1"/>
                          </a:solidFill>
                        </a:rPr>
                        <a:t>CpGs</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Predicted Age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Actual Age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643406"/>
                  </a:ext>
                </a:extLst>
              </a:tr>
              <a:tr h="370840">
                <a:tc>
                  <a:txBody>
                    <a:bodyPr/>
                    <a:lstStyle/>
                    <a:p>
                      <a:pPr algn="ctr"/>
                      <a:r>
                        <a:rPr lang="en-US" sz="1200" dirty="0" err="1">
                          <a:solidFill>
                            <a:schemeClr val="tx1"/>
                          </a:solidFill>
                        </a:rPr>
                        <a:t>DNAmHorvath</a:t>
                      </a:r>
                      <a:r>
                        <a:rPr lang="en-US" sz="1200" dirty="0">
                          <a:solidFill>
                            <a:schemeClr val="tx1"/>
                          </a:solidFill>
                        </a:rPr>
                        <a:t> </a:t>
                      </a:r>
                    </a:p>
                    <a:p>
                      <a:pPr algn="ctr"/>
                      <a:r>
                        <a:rPr lang="en-US" sz="1200" dirty="0">
                          <a:solidFill>
                            <a:schemeClr val="tx1"/>
                          </a:solidFill>
                        </a:rPr>
                        <a:t>(Horvath 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15.32 – 50.76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370623"/>
                  </a:ext>
                </a:extLst>
              </a:tr>
              <a:tr h="370840">
                <a:tc>
                  <a:txBody>
                    <a:bodyPr/>
                    <a:lstStyle/>
                    <a:p>
                      <a:pPr algn="ctr"/>
                      <a:r>
                        <a:rPr lang="en-US" sz="1200" dirty="0" err="1">
                          <a:solidFill>
                            <a:schemeClr val="tx1"/>
                          </a:solidFill>
                        </a:rPr>
                        <a:t>DNAmZhang</a:t>
                      </a:r>
                      <a:r>
                        <a:rPr lang="en-US" sz="1200" dirty="0">
                          <a:solidFill>
                            <a:schemeClr val="tx1"/>
                          </a:solidFill>
                        </a:rPr>
                        <a:t> </a:t>
                      </a:r>
                    </a:p>
                    <a:p>
                      <a:pPr algn="ctr"/>
                      <a:r>
                        <a:rPr lang="en-US" sz="1200" dirty="0">
                          <a:solidFill>
                            <a:schemeClr val="tx1"/>
                          </a:solidFill>
                        </a:rPr>
                        <a:t>(Zhang </a:t>
                      </a:r>
                      <a:r>
                        <a:rPr lang="en-US" sz="1200" i="1" dirty="0">
                          <a:solidFill>
                            <a:schemeClr val="tx1"/>
                          </a:solidFill>
                        </a:rPr>
                        <a:t>et al. </a:t>
                      </a:r>
                      <a:r>
                        <a:rPr lang="en-US" sz="1200" i="0" dirty="0">
                          <a:solidFill>
                            <a:schemeClr val="tx1"/>
                          </a:solidFill>
                        </a:rPr>
                        <a:t>2019)</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17.97 – 48.40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1762080"/>
                  </a:ext>
                </a:extLst>
              </a:tr>
              <a:tr h="370840">
                <a:tc>
                  <a:txBody>
                    <a:bodyPr/>
                    <a:lstStyle/>
                    <a:p>
                      <a:pPr algn="ctr"/>
                      <a:r>
                        <a:rPr lang="en-US" sz="1200" dirty="0">
                          <a:solidFill>
                            <a:schemeClr val="tx1"/>
                          </a:solidFill>
                        </a:rPr>
                        <a:t> </a:t>
                      </a:r>
                      <a:r>
                        <a:rPr lang="en-US" sz="1200" dirty="0" err="1">
                          <a:solidFill>
                            <a:schemeClr val="tx1"/>
                          </a:solidFill>
                        </a:rPr>
                        <a:t>DNAmHannum</a:t>
                      </a:r>
                      <a:r>
                        <a:rPr lang="en-US" sz="1200" dirty="0">
                          <a:solidFill>
                            <a:schemeClr val="tx1"/>
                          </a:solidFill>
                        </a:rPr>
                        <a:t> </a:t>
                      </a:r>
                    </a:p>
                    <a:p>
                      <a:pPr algn="ctr"/>
                      <a:r>
                        <a:rPr lang="en-US" sz="1200" dirty="0">
                          <a:solidFill>
                            <a:schemeClr val="tx1"/>
                          </a:solidFill>
                        </a:rPr>
                        <a:t>(Hannum </a:t>
                      </a:r>
                      <a:r>
                        <a:rPr lang="en-US" sz="1200" i="1" dirty="0">
                          <a:solidFill>
                            <a:schemeClr val="tx1"/>
                          </a:solidFill>
                        </a:rPr>
                        <a:t>et al. </a:t>
                      </a:r>
                      <a:r>
                        <a:rPr lang="en-US" sz="1200" i="0" dirty="0">
                          <a:solidFill>
                            <a:schemeClr val="tx1"/>
                          </a:solidFill>
                        </a:rPr>
                        <a:t>2013)</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13.09 – 44.86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976516"/>
                  </a:ext>
                </a:extLst>
              </a:tr>
              <a:tr h="370840">
                <a:tc>
                  <a:txBody>
                    <a:bodyPr/>
                    <a:lstStyle/>
                    <a:p>
                      <a:pPr algn="ctr"/>
                      <a:r>
                        <a:rPr lang="en-US" sz="1200" dirty="0">
                          <a:solidFill>
                            <a:schemeClr val="tx1"/>
                          </a:solidFill>
                        </a:rPr>
                        <a:t> </a:t>
                      </a:r>
                      <a:r>
                        <a:rPr lang="en-US" sz="1200" dirty="0" err="1">
                          <a:solidFill>
                            <a:schemeClr val="tx1"/>
                          </a:solidFill>
                        </a:rPr>
                        <a:t>DNAmWeidner</a:t>
                      </a:r>
                      <a:r>
                        <a:rPr lang="en-US" sz="1200" dirty="0">
                          <a:solidFill>
                            <a:schemeClr val="tx1"/>
                          </a:solidFill>
                        </a:rPr>
                        <a:t> </a:t>
                      </a:r>
                    </a:p>
                    <a:p>
                      <a:pPr algn="ctr"/>
                      <a:r>
                        <a:rPr lang="en-US" sz="1200" dirty="0">
                          <a:solidFill>
                            <a:schemeClr val="tx1"/>
                          </a:solidFill>
                        </a:rPr>
                        <a:t>(Weidner </a:t>
                      </a:r>
                      <a:r>
                        <a:rPr lang="en-US" sz="1200" i="1" dirty="0">
                          <a:solidFill>
                            <a:schemeClr val="tx1"/>
                          </a:solidFill>
                        </a:rPr>
                        <a:t>et al. </a:t>
                      </a:r>
                      <a:r>
                        <a:rPr lang="en-US" sz="1200" i="0" dirty="0">
                          <a:solidFill>
                            <a:schemeClr val="tx1"/>
                          </a:solidFill>
                        </a:rPr>
                        <a:t>2014)</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-0.74 – 49.20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6597960"/>
                  </a:ext>
                </a:extLst>
              </a:tr>
              <a:tr h="370840">
                <a:tc>
                  <a:txBody>
                    <a:bodyPr/>
                    <a:lstStyle/>
                    <a:p>
                      <a:pPr algn="ctr"/>
                      <a:r>
                        <a:rPr lang="en-US" sz="1200" dirty="0" err="1">
                          <a:solidFill>
                            <a:schemeClr val="tx1"/>
                          </a:solidFill>
                        </a:rPr>
                        <a:t>DNAmSkin&amp;Blood</a:t>
                      </a:r>
                      <a:r>
                        <a:rPr lang="en-US" sz="1200" dirty="0">
                          <a:solidFill>
                            <a:schemeClr val="tx1"/>
                          </a:solidFill>
                        </a:rPr>
                        <a:t> </a:t>
                      </a:r>
                    </a:p>
                    <a:p>
                      <a:pPr algn="ctr"/>
                      <a:r>
                        <a:rPr lang="en-US" sz="1200" dirty="0">
                          <a:solidFill>
                            <a:schemeClr val="tx1"/>
                          </a:solidFill>
                        </a:rPr>
                        <a:t>(Horvath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0.85 – 14.04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p>
                      <a:pPr algn="ct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8863182"/>
                  </a:ext>
                </a:extLst>
              </a:tr>
              <a:tr h="370840">
                <a:tc>
                  <a:txBody>
                    <a:bodyPr/>
                    <a:lstStyle/>
                    <a:p>
                      <a:pPr algn="ctr"/>
                      <a:r>
                        <a:rPr lang="en-US" sz="1200" dirty="0" err="1">
                          <a:solidFill>
                            <a:schemeClr val="tx1"/>
                          </a:solidFill>
                        </a:rPr>
                        <a:t>DNAmPhenoAge</a:t>
                      </a:r>
                      <a:r>
                        <a:rPr lang="en-US" sz="1200" dirty="0">
                          <a:solidFill>
                            <a:schemeClr val="tx1"/>
                          </a:solidFill>
                        </a:rPr>
                        <a:t> </a:t>
                      </a:r>
                    </a:p>
                    <a:p>
                      <a:pPr algn="ctr"/>
                      <a:r>
                        <a:rPr lang="en-US" sz="1200" dirty="0">
                          <a:solidFill>
                            <a:schemeClr val="tx1"/>
                          </a:solidFill>
                        </a:rPr>
                        <a:t>(Levine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-51.75 – 8.87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73174"/>
                  </a:ext>
                </a:extLst>
              </a:tr>
              <a:tr h="370840">
                <a:tc>
                  <a:txBody>
                    <a:bodyPr/>
                    <a:lstStyle/>
                    <a:p>
                      <a:pPr algn="ctr"/>
                      <a:r>
                        <a:rPr lang="en-US" sz="1200" dirty="0" err="1">
                          <a:solidFill>
                            <a:schemeClr val="tx1"/>
                          </a:solidFill>
                        </a:rPr>
                        <a:t>DNAmCortical</a:t>
                      </a:r>
                      <a:r>
                        <a:rPr lang="en-US" sz="1200" dirty="0">
                          <a:solidFill>
                            <a:schemeClr val="tx1"/>
                          </a:solidFill>
                        </a:rPr>
                        <a:t> </a:t>
                      </a:r>
                    </a:p>
                    <a:p>
                      <a:pPr algn="ctr"/>
                      <a:r>
                        <a:rPr lang="en-US" sz="1200" dirty="0">
                          <a:solidFill>
                            <a:schemeClr val="tx1"/>
                          </a:solidFill>
                        </a:rPr>
                        <a:t>(</a:t>
                      </a:r>
                      <a:r>
                        <a:rPr lang="en-US" sz="1200" dirty="0" err="1">
                          <a:solidFill>
                            <a:schemeClr val="tx1"/>
                          </a:solidFill>
                        </a:rPr>
                        <a:t>Shireby</a:t>
                      </a:r>
                      <a:r>
                        <a:rPr lang="en-US" sz="1200" dirty="0">
                          <a:solidFill>
                            <a:schemeClr val="tx1"/>
                          </a:solidFill>
                        </a:rPr>
                        <a:t> </a:t>
                      </a:r>
                      <a:r>
                        <a:rPr lang="en-US" sz="1200" i="1" dirty="0">
                          <a:solidFill>
                            <a:schemeClr val="tx1"/>
                          </a:solidFill>
                        </a:rPr>
                        <a:t>et al. </a:t>
                      </a:r>
                      <a:r>
                        <a:rPr lang="en-US" sz="1200" i="0" dirty="0">
                          <a:solidFill>
                            <a:schemeClr val="tx1"/>
                          </a:solidFill>
                        </a:rPr>
                        <a:t>2020)</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-18.56 – (-12.61)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957324"/>
                  </a:ext>
                </a:extLst>
              </a:tr>
            </a:tbl>
          </a:graphicData>
        </a:graphic>
      </p:graphicFrame>
      <p:sp>
        <p:nvSpPr>
          <p:cNvPr id="3" name="Title 2">
            <a:extLst>
              <a:ext uri="{FF2B5EF4-FFF2-40B4-BE49-F238E27FC236}">
                <a16:creationId xmlns:a16="http://schemas.microsoft.com/office/drawing/2014/main" id="{014EF92F-136E-FD4B-AD89-9842ED0D76DF}"/>
              </a:ext>
            </a:extLst>
          </p:cNvPr>
          <p:cNvSpPr>
            <a:spLocks noGrp="1"/>
          </p:cNvSpPr>
          <p:nvPr>
            <p:ph type="title"/>
          </p:nvPr>
        </p:nvSpPr>
        <p:spPr>
          <a:xfrm>
            <a:off x="259312" y="0"/>
            <a:ext cx="9339262" cy="961901"/>
          </a:xfrm>
        </p:spPr>
        <p:txBody>
          <a:bodyPr/>
          <a:lstStyle/>
          <a:p>
            <a:r>
              <a:rPr lang="en-US" sz="2000" dirty="0"/>
              <a:t>Among all epigenetic clocks tested, Horvath’s pan-tissue clock seems to predict the biological age of the samples the best.</a:t>
            </a:r>
          </a:p>
        </p:txBody>
      </p:sp>
      <p:pic>
        <p:nvPicPr>
          <p:cNvPr id="7" name="Picture 6">
            <a:extLst>
              <a:ext uri="{FF2B5EF4-FFF2-40B4-BE49-F238E27FC236}">
                <a16:creationId xmlns:a16="http://schemas.microsoft.com/office/drawing/2014/main" id="{E7ADE896-34C1-9B4D-945E-2EFC8E969D40}"/>
              </a:ext>
            </a:extLst>
          </p:cNvPr>
          <p:cNvPicPr>
            <a:picLocks noChangeAspect="1"/>
          </p:cNvPicPr>
          <p:nvPr/>
        </p:nvPicPr>
        <p:blipFill>
          <a:blip r:embed="rId3"/>
          <a:stretch>
            <a:fillRect/>
          </a:stretch>
        </p:blipFill>
        <p:spPr>
          <a:xfrm>
            <a:off x="5353287" y="1618286"/>
            <a:ext cx="6782069" cy="4185505"/>
          </a:xfrm>
          <a:prstGeom prst="rect">
            <a:avLst/>
          </a:prstGeom>
        </p:spPr>
      </p:pic>
    </p:spTree>
    <p:extLst>
      <p:ext uri="{BB962C8B-B14F-4D97-AF65-F5344CB8AC3E}">
        <p14:creationId xmlns:p14="http://schemas.microsoft.com/office/powerpoint/2010/main" val="91944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17" y="242406"/>
            <a:ext cx="9339263" cy="558173"/>
          </a:xfrm>
        </p:spPr>
        <p:txBody>
          <a:bodyPr/>
          <a:lstStyle/>
          <a:p>
            <a:r>
              <a:rPr lang="en-US" sz="2797" dirty="0"/>
              <a:t>Brief background on AMD</a:t>
            </a:r>
          </a:p>
        </p:txBody>
      </p:sp>
      <p:sp>
        <p:nvSpPr>
          <p:cNvPr id="3" name="TextBox 2">
            <a:extLst>
              <a:ext uri="{FF2B5EF4-FFF2-40B4-BE49-F238E27FC236}">
                <a16:creationId xmlns:a16="http://schemas.microsoft.com/office/drawing/2014/main" id="{ECD2011A-255B-D842-8C2B-91C2242C095D}"/>
              </a:ext>
            </a:extLst>
          </p:cNvPr>
          <p:cNvSpPr txBox="1"/>
          <p:nvPr/>
        </p:nvSpPr>
        <p:spPr>
          <a:xfrm>
            <a:off x="201930" y="2135760"/>
            <a:ext cx="6450093" cy="2586477"/>
          </a:xfrm>
          <a:prstGeom prst="rect">
            <a:avLst/>
          </a:prstGeom>
          <a:noFill/>
        </p:spPr>
        <p:txBody>
          <a:bodyPr wrap="square" rtlCol="0">
            <a:spAutoFit/>
          </a:bodyPr>
          <a:lstStyle/>
          <a:p>
            <a:pPr marL="342900" indent="-342900">
              <a:buFont typeface="Arial" panose="020B0604020202020204" pitchFamily="34" charset="0"/>
              <a:buChar char="•"/>
            </a:pPr>
            <a:r>
              <a:rPr lang="en-US" dirty="0"/>
              <a:t>Age-Related Macular Degeneration (AMD)</a:t>
            </a:r>
            <a:r>
              <a:rPr lang="en-US" baseline="30000" dirty="0"/>
              <a:t>1</a:t>
            </a:r>
            <a:r>
              <a:rPr lang="en-US" dirty="0"/>
              <a:t>:</a:t>
            </a:r>
          </a:p>
          <a:p>
            <a:pPr marL="800074" lvl="1" indent="-342900">
              <a:buFont typeface="Arial" panose="020B0604020202020204" pitchFamily="34" charset="0"/>
              <a:buChar char="•"/>
            </a:pPr>
            <a:endParaRPr lang="en-US" dirty="0"/>
          </a:p>
          <a:p>
            <a:pPr marL="800074" lvl="1" indent="-342900">
              <a:buFont typeface="Arial" panose="020B0604020202020204" pitchFamily="34" charset="0"/>
              <a:buChar char="•"/>
            </a:pPr>
            <a:r>
              <a:rPr lang="en-US" dirty="0"/>
              <a:t>Degenerative disorder of the central retina.</a:t>
            </a:r>
          </a:p>
          <a:p>
            <a:pPr lvl="1"/>
            <a:endParaRPr lang="en-US" dirty="0"/>
          </a:p>
          <a:p>
            <a:pPr marL="800074" lvl="1" indent="-342900">
              <a:buFont typeface="Arial" panose="020B0604020202020204" pitchFamily="34" charset="0"/>
              <a:buChar char="•"/>
            </a:pPr>
            <a:r>
              <a:rPr lang="en-US" dirty="0"/>
              <a:t>Most common sight impairment in those </a:t>
            </a:r>
            <a:r>
              <a:rPr lang="en-US" b="1" dirty="0"/>
              <a:t>over 50 years old </a:t>
            </a:r>
            <a:r>
              <a:rPr lang="en-US" dirty="0"/>
              <a:t>and leading cause of blindness in several populations</a:t>
            </a:r>
            <a:r>
              <a:rPr lang="en-US" baseline="30000" dirty="0"/>
              <a:t>2</a:t>
            </a:r>
            <a:r>
              <a:rPr lang="en-US" dirty="0"/>
              <a:t>.</a:t>
            </a:r>
          </a:p>
          <a:p>
            <a:pPr lvl="1"/>
            <a:endParaRPr lang="en-US" dirty="0"/>
          </a:p>
          <a:p>
            <a:pPr marL="800074" lvl="1" indent="-342900">
              <a:buFont typeface="Arial" panose="020B0604020202020204" pitchFamily="34" charset="0"/>
              <a:buChar char="•"/>
            </a:pPr>
            <a:r>
              <a:rPr lang="en-US" dirty="0"/>
              <a:t>Three forms: Early, intermediate, </a:t>
            </a:r>
            <a:r>
              <a:rPr lang="en-US" b="1" dirty="0"/>
              <a:t>late AMD</a:t>
            </a:r>
            <a:r>
              <a:rPr lang="en-US" dirty="0"/>
              <a:t>.</a:t>
            </a:r>
          </a:p>
        </p:txBody>
      </p:sp>
      <p:sp>
        <p:nvSpPr>
          <p:cNvPr id="13" name="TextBox 12">
            <a:extLst>
              <a:ext uri="{FF2B5EF4-FFF2-40B4-BE49-F238E27FC236}">
                <a16:creationId xmlns:a16="http://schemas.microsoft.com/office/drawing/2014/main" id="{8131FEA7-B68C-284A-998E-4BD0EE1183DE}"/>
              </a:ext>
            </a:extLst>
          </p:cNvPr>
          <p:cNvSpPr txBox="1"/>
          <p:nvPr/>
        </p:nvSpPr>
        <p:spPr>
          <a:xfrm>
            <a:off x="259317" y="6304002"/>
            <a:ext cx="11730753" cy="553998"/>
          </a:xfrm>
          <a:prstGeom prst="rect">
            <a:avLst/>
          </a:prstGeom>
          <a:noFill/>
        </p:spPr>
        <p:txBody>
          <a:bodyPr wrap="square" rtlCol="0">
            <a:spAutoFit/>
          </a:bodyPr>
          <a:lstStyle/>
          <a:p>
            <a:r>
              <a:rPr lang="en-US" sz="1000" baseline="30000" dirty="0"/>
              <a:t>1</a:t>
            </a:r>
            <a:r>
              <a:rPr lang="en-US" sz="1000" dirty="0"/>
              <a:t> Porter </a:t>
            </a:r>
            <a:r>
              <a:rPr lang="en-US" sz="1000" i="1" dirty="0"/>
              <a:t>et al</a:t>
            </a:r>
            <a:r>
              <a:rPr lang="en-US" sz="1000" dirty="0"/>
              <a:t>. Whole-genome methylation profiling of the retinal pigment epithelium of individuals with age-related macular degeneration reveals differential methylation of the </a:t>
            </a:r>
            <a:r>
              <a:rPr lang="en-US" sz="1000" i="1" dirty="0"/>
              <a:t>SKI</a:t>
            </a:r>
            <a:r>
              <a:rPr lang="en-US" sz="1000" dirty="0"/>
              <a:t>, </a:t>
            </a:r>
            <a:r>
              <a:rPr lang="en-US" sz="1000" i="1" dirty="0"/>
              <a:t>GTF2H4</a:t>
            </a:r>
            <a:r>
              <a:rPr lang="en-US" sz="1000" dirty="0"/>
              <a:t> and </a:t>
            </a:r>
            <a:r>
              <a:rPr lang="en-US" sz="1000" i="1" dirty="0"/>
              <a:t>TNXB </a:t>
            </a:r>
            <a:r>
              <a:rPr lang="en-US" sz="1000" dirty="0"/>
              <a:t>genes. </a:t>
            </a:r>
            <a:r>
              <a:rPr lang="en-US" sz="1000" i="1" dirty="0"/>
              <a:t>Clinical Epigenetics</a:t>
            </a:r>
            <a:endParaRPr lang="en-US" sz="1000" dirty="0"/>
          </a:p>
          <a:p>
            <a:r>
              <a:rPr lang="en-US" sz="1000" baseline="30000" dirty="0"/>
              <a:t>2</a:t>
            </a:r>
            <a:r>
              <a:rPr lang="en-US" sz="1000" dirty="0"/>
              <a:t> </a:t>
            </a:r>
            <a:r>
              <a:rPr lang="en-US" sz="1000" dirty="0" err="1"/>
              <a:t>VanderBeek</a:t>
            </a:r>
            <a:r>
              <a:rPr lang="en-US" sz="1000" dirty="0"/>
              <a:t> </a:t>
            </a:r>
            <a:r>
              <a:rPr lang="en-US" sz="1000" i="1" dirty="0"/>
              <a:t>et al</a:t>
            </a:r>
            <a:r>
              <a:rPr lang="en-US" sz="1000" dirty="0"/>
              <a:t>. Racial differences in Age-Related Macular Degeneration Rates in the United States: A Longitudinal Analysis of a Managed Care Network. </a:t>
            </a:r>
            <a:r>
              <a:rPr lang="en-US" sz="1000" i="1" dirty="0"/>
              <a:t>American Journal of Ophthalmology.</a:t>
            </a:r>
            <a:endParaRPr lang="en-US" sz="1000" baseline="30000" dirty="0"/>
          </a:p>
        </p:txBody>
      </p:sp>
      <p:pic>
        <p:nvPicPr>
          <p:cNvPr id="15" name="Picture 14">
            <a:extLst>
              <a:ext uri="{FF2B5EF4-FFF2-40B4-BE49-F238E27FC236}">
                <a16:creationId xmlns:a16="http://schemas.microsoft.com/office/drawing/2014/main" id="{51E759B9-FBCD-2E4D-B9E0-2539B010212B}"/>
              </a:ext>
            </a:extLst>
          </p:cNvPr>
          <p:cNvPicPr>
            <a:picLocks noChangeAspect="1"/>
          </p:cNvPicPr>
          <p:nvPr/>
        </p:nvPicPr>
        <p:blipFill>
          <a:blip r:embed="rId3"/>
          <a:stretch>
            <a:fillRect/>
          </a:stretch>
        </p:blipFill>
        <p:spPr>
          <a:xfrm>
            <a:off x="6796044" y="1964018"/>
            <a:ext cx="5194026" cy="2929963"/>
          </a:xfrm>
          <a:prstGeom prst="rect">
            <a:avLst/>
          </a:prstGeom>
        </p:spPr>
      </p:pic>
    </p:spTree>
    <p:extLst>
      <p:ext uri="{BB962C8B-B14F-4D97-AF65-F5344CB8AC3E}">
        <p14:creationId xmlns:p14="http://schemas.microsoft.com/office/powerpoint/2010/main" val="92381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6460CF-2046-A74C-BB46-2EE66311A9CF}"/>
              </a:ext>
            </a:extLst>
          </p:cNvPr>
          <p:cNvPicPr>
            <a:picLocks noChangeAspect="1"/>
          </p:cNvPicPr>
          <p:nvPr/>
        </p:nvPicPr>
        <p:blipFill>
          <a:blip r:embed="rId3"/>
          <a:stretch>
            <a:fillRect/>
          </a:stretch>
        </p:blipFill>
        <p:spPr>
          <a:xfrm>
            <a:off x="893354" y="1255964"/>
            <a:ext cx="10405291" cy="2446020"/>
          </a:xfrm>
          <a:prstGeom prst="rect">
            <a:avLst/>
          </a:prstGeom>
        </p:spPr>
      </p:pic>
      <p:sp>
        <p:nvSpPr>
          <p:cNvPr id="4" name="Title 3">
            <a:extLst>
              <a:ext uri="{FF2B5EF4-FFF2-40B4-BE49-F238E27FC236}">
                <a16:creationId xmlns:a16="http://schemas.microsoft.com/office/drawing/2014/main" id="{A1F910C6-98C2-B043-8500-6C7309297B81}"/>
              </a:ext>
            </a:extLst>
          </p:cNvPr>
          <p:cNvSpPr>
            <a:spLocks noGrp="1"/>
          </p:cNvSpPr>
          <p:nvPr>
            <p:ph type="title"/>
          </p:nvPr>
        </p:nvSpPr>
        <p:spPr>
          <a:xfrm>
            <a:off x="259312" y="133911"/>
            <a:ext cx="9339262" cy="725485"/>
          </a:xfrm>
        </p:spPr>
        <p:txBody>
          <a:bodyPr/>
          <a:lstStyle/>
          <a:p>
            <a:r>
              <a:rPr lang="en-US" sz="2200" dirty="0"/>
              <a:t>RPE are derived from the same germ layer as skin cells and neuronal cells. </a:t>
            </a:r>
          </a:p>
        </p:txBody>
      </p:sp>
      <p:sp>
        <p:nvSpPr>
          <p:cNvPr id="6" name="TextBox 5">
            <a:extLst>
              <a:ext uri="{FF2B5EF4-FFF2-40B4-BE49-F238E27FC236}">
                <a16:creationId xmlns:a16="http://schemas.microsoft.com/office/drawing/2014/main" id="{4FCAEA98-4107-D249-805D-002603271DE0}"/>
              </a:ext>
            </a:extLst>
          </p:cNvPr>
          <p:cNvSpPr txBox="1"/>
          <p:nvPr/>
        </p:nvSpPr>
        <p:spPr>
          <a:xfrm>
            <a:off x="8248024" y="5414273"/>
            <a:ext cx="3684664" cy="1200329"/>
          </a:xfrm>
          <a:prstGeom prst="rect">
            <a:avLst/>
          </a:prstGeom>
          <a:noFill/>
        </p:spPr>
        <p:txBody>
          <a:bodyPr wrap="square" rtlCol="0">
            <a:spAutoFit/>
          </a:bodyPr>
          <a:lstStyle/>
          <a:p>
            <a:r>
              <a:rPr lang="en-US" sz="1200" dirty="0"/>
              <a:t>Fuhrmann </a:t>
            </a:r>
            <a:r>
              <a:rPr lang="en-US" sz="1200" i="1" dirty="0"/>
              <a:t>et al. </a:t>
            </a:r>
            <a:r>
              <a:rPr lang="en-US" sz="1200" dirty="0"/>
              <a:t>(2013) Retinal pigment epithelium development, plasticity, and tissue homeostasis. </a:t>
            </a:r>
            <a:r>
              <a:rPr lang="en-US" sz="1200" i="1" dirty="0"/>
              <a:t>Exp Eye Res.</a:t>
            </a:r>
          </a:p>
          <a:p>
            <a:r>
              <a:rPr lang="en-US" sz="1200" dirty="0"/>
              <a:t>Martinez-Morales </a:t>
            </a:r>
            <a:r>
              <a:rPr lang="en-US" sz="1200" i="1" dirty="0"/>
              <a:t>et al. </a:t>
            </a:r>
            <a:r>
              <a:rPr lang="en-US" sz="1200" dirty="0"/>
              <a:t>(2004) Eye development: a view from the retina pigmented epithelium. </a:t>
            </a:r>
            <a:r>
              <a:rPr lang="en-US" sz="1200" i="1" dirty="0" err="1"/>
              <a:t>BioEssays</a:t>
            </a:r>
            <a:r>
              <a:rPr lang="en-US" sz="1200" i="1" dirty="0"/>
              <a:t>.</a:t>
            </a:r>
            <a:endParaRPr lang="en-US" sz="1200" dirty="0"/>
          </a:p>
        </p:txBody>
      </p:sp>
      <p:pic>
        <p:nvPicPr>
          <p:cNvPr id="8" name="Picture 7">
            <a:extLst>
              <a:ext uri="{FF2B5EF4-FFF2-40B4-BE49-F238E27FC236}">
                <a16:creationId xmlns:a16="http://schemas.microsoft.com/office/drawing/2014/main" id="{23DE5E98-C951-9745-BDF9-6499A7B4AD79}"/>
              </a:ext>
            </a:extLst>
          </p:cNvPr>
          <p:cNvPicPr>
            <a:picLocks noChangeAspect="1"/>
          </p:cNvPicPr>
          <p:nvPr/>
        </p:nvPicPr>
        <p:blipFill>
          <a:blip r:embed="rId4"/>
          <a:stretch>
            <a:fillRect/>
          </a:stretch>
        </p:blipFill>
        <p:spPr>
          <a:xfrm>
            <a:off x="259312" y="3852669"/>
            <a:ext cx="7887161" cy="3005331"/>
          </a:xfrm>
          <a:prstGeom prst="rect">
            <a:avLst/>
          </a:prstGeom>
        </p:spPr>
      </p:pic>
      <p:sp>
        <p:nvSpPr>
          <p:cNvPr id="9" name="Rectangle 8">
            <a:extLst>
              <a:ext uri="{FF2B5EF4-FFF2-40B4-BE49-F238E27FC236}">
                <a16:creationId xmlns:a16="http://schemas.microsoft.com/office/drawing/2014/main" id="{9304C6F8-B4B0-CF48-84B4-DBEFA247418A}"/>
              </a:ext>
            </a:extLst>
          </p:cNvPr>
          <p:cNvSpPr/>
          <p:nvPr/>
        </p:nvSpPr>
        <p:spPr>
          <a:xfrm>
            <a:off x="10331532" y="1911927"/>
            <a:ext cx="878774" cy="1517073"/>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174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ECCB-B2FE-3342-BF88-C09313CC6DBF}"/>
              </a:ext>
            </a:extLst>
          </p:cNvPr>
          <p:cNvSpPr>
            <a:spLocks noGrp="1"/>
          </p:cNvSpPr>
          <p:nvPr>
            <p:ph type="title"/>
          </p:nvPr>
        </p:nvSpPr>
        <p:spPr>
          <a:xfrm>
            <a:off x="259312" y="118754"/>
            <a:ext cx="9339262" cy="784862"/>
          </a:xfrm>
        </p:spPr>
        <p:txBody>
          <a:bodyPr/>
          <a:lstStyle/>
          <a:p>
            <a:r>
              <a:rPr lang="en-US" sz="2500" dirty="0"/>
              <a:t>Similar underestimations in biological age are observed in other tissues, estimated using Horvath’s clock.</a:t>
            </a:r>
          </a:p>
        </p:txBody>
      </p:sp>
      <p:grpSp>
        <p:nvGrpSpPr>
          <p:cNvPr id="35" name="Group 34">
            <a:extLst>
              <a:ext uri="{FF2B5EF4-FFF2-40B4-BE49-F238E27FC236}">
                <a16:creationId xmlns:a16="http://schemas.microsoft.com/office/drawing/2014/main" id="{99AF0340-76B1-5649-8E8F-5FB5792C8D3B}"/>
              </a:ext>
            </a:extLst>
          </p:cNvPr>
          <p:cNvGrpSpPr/>
          <p:nvPr/>
        </p:nvGrpSpPr>
        <p:grpSpPr>
          <a:xfrm>
            <a:off x="259311" y="1199740"/>
            <a:ext cx="4965831" cy="5141684"/>
            <a:chOff x="259312" y="1190480"/>
            <a:chExt cx="5737726" cy="5489390"/>
          </a:xfrm>
        </p:grpSpPr>
        <p:grpSp>
          <p:nvGrpSpPr>
            <p:cNvPr id="9" name="Group 8">
              <a:extLst>
                <a:ext uri="{FF2B5EF4-FFF2-40B4-BE49-F238E27FC236}">
                  <a16:creationId xmlns:a16="http://schemas.microsoft.com/office/drawing/2014/main" id="{CF7B1BA1-5F40-F044-80D4-67ADC0851DAA}"/>
                </a:ext>
              </a:extLst>
            </p:cNvPr>
            <p:cNvGrpSpPr/>
            <p:nvPr/>
          </p:nvGrpSpPr>
          <p:grpSpPr>
            <a:xfrm>
              <a:off x="259312" y="1190480"/>
              <a:ext cx="5737726" cy="5489390"/>
              <a:chOff x="259312" y="1017982"/>
              <a:chExt cx="6149363" cy="5741719"/>
            </a:xfrm>
          </p:grpSpPr>
          <p:pic>
            <p:nvPicPr>
              <p:cNvPr id="5" name="Picture 4">
                <a:extLst>
                  <a:ext uri="{FF2B5EF4-FFF2-40B4-BE49-F238E27FC236}">
                    <a16:creationId xmlns:a16="http://schemas.microsoft.com/office/drawing/2014/main" id="{3C895D66-E8AC-4E4F-A021-8046A1B039C1}"/>
                  </a:ext>
                </a:extLst>
              </p:cNvPr>
              <p:cNvPicPr>
                <a:picLocks noChangeAspect="1"/>
              </p:cNvPicPr>
              <p:nvPr/>
            </p:nvPicPr>
            <p:blipFill>
              <a:blip r:embed="rId3"/>
              <a:stretch>
                <a:fillRect/>
              </a:stretch>
            </p:blipFill>
            <p:spPr>
              <a:xfrm>
                <a:off x="259312" y="1017982"/>
                <a:ext cx="6149363" cy="5741719"/>
              </a:xfrm>
              <a:prstGeom prst="rect">
                <a:avLst/>
              </a:prstGeom>
            </p:spPr>
          </p:pic>
          <p:sp>
            <p:nvSpPr>
              <p:cNvPr id="8" name="Rectangle 7">
                <a:extLst>
                  <a:ext uri="{FF2B5EF4-FFF2-40B4-BE49-F238E27FC236}">
                    <a16:creationId xmlns:a16="http://schemas.microsoft.com/office/drawing/2014/main" id="{07778E08-9F77-9F40-9CC3-5137C5A49C10}"/>
                  </a:ext>
                </a:extLst>
              </p:cNvPr>
              <p:cNvSpPr/>
              <p:nvPr/>
            </p:nvSpPr>
            <p:spPr>
              <a:xfrm>
                <a:off x="1603169" y="1127657"/>
                <a:ext cx="641267"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D9B409-175D-3A42-82BF-F7163FE9C7D3}"/>
                  </a:ext>
                </a:extLst>
              </p:cNvPr>
              <p:cNvSpPr/>
              <p:nvPr/>
            </p:nvSpPr>
            <p:spPr>
              <a:xfrm>
                <a:off x="1603168" y="1501891"/>
                <a:ext cx="724396" cy="445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A61D41-117E-054F-B791-4752C85A6A2C}"/>
                  </a:ext>
                </a:extLst>
              </p:cNvPr>
              <p:cNvSpPr/>
              <p:nvPr/>
            </p:nvSpPr>
            <p:spPr>
              <a:xfrm>
                <a:off x="1603168" y="2093113"/>
                <a:ext cx="985652"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AE7EA1-4253-6241-9D6F-754D7B0DC4BE}"/>
                  </a:ext>
                </a:extLst>
              </p:cNvPr>
              <p:cNvSpPr/>
              <p:nvPr/>
            </p:nvSpPr>
            <p:spPr>
              <a:xfrm>
                <a:off x="1603168" y="3049279"/>
                <a:ext cx="985652"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84C02C-F760-7C48-AD36-338804F78D5F}"/>
                  </a:ext>
                </a:extLst>
              </p:cNvPr>
              <p:cNvSpPr/>
              <p:nvPr/>
            </p:nvSpPr>
            <p:spPr>
              <a:xfrm>
                <a:off x="1603168" y="3888841"/>
                <a:ext cx="985652"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8E8E1D-DF0F-1645-ABCE-8CEEFE0A2553}"/>
                  </a:ext>
                </a:extLst>
              </p:cNvPr>
              <p:cNvSpPr/>
              <p:nvPr/>
            </p:nvSpPr>
            <p:spPr>
              <a:xfrm>
                <a:off x="1603168" y="3504551"/>
                <a:ext cx="985652"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B2114455-93FD-9449-96C6-31226E8217AE}"/>
                </a:ext>
              </a:extLst>
            </p:cNvPr>
            <p:cNvCxnSpPr>
              <a:cxnSpLocks/>
            </p:cNvCxnSpPr>
            <p:nvPr/>
          </p:nvCxnSpPr>
          <p:spPr>
            <a:xfrm flipV="1">
              <a:off x="3895107" y="1190480"/>
              <a:ext cx="0" cy="495946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E72AC2C1-9DC4-E04E-BF37-945B029DBEF8}"/>
              </a:ext>
            </a:extLst>
          </p:cNvPr>
          <p:cNvSpPr txBox="1"/>
          <p:nvPr/>
        </p:nvSpPr>
        <p:spPr>
          <a:xfrm>
            <a:off x="259312" y="6517906"/>
            <a:ext cx="9975273" cy="276999"/>
          </a:xfrm>
          <a:prstGeom prst="rect">
            <a:avLst/>
          </a:prstGeom>
          <a:noFill/>
        </p:spPr>
        <p:txBody>
          <a:bodyPr wrap="square" rtlCol="0">
            <a:spAutoFit/>
          </a:bodyPr>
          <a:lstStyle/>
          <a:p>
            <a:r>
              <a:rPr lang="en-US" sz="1200" dirty="0"/>
              <a:t>El Khoury </a:t>
            </a:r>
            <a:r>
              <a:rPr lang="en-US" sz="1200" i="1" dirty="0"/>
              <a:t>et al. </a:t>
            </a:r>
            <a:r>
              <a:rPr lang="en-US" sz="1200" dirty="0"/>
              <a:t>(2019) Systematic underestimation of the epigenetic clock and age acceleration in older subjects. </a:t>
            </a:r>
            <a:r>
              <a:rPr lang="en-US" sz="1200" i="1" dirty="0"/>
              <a:t>Genome Biology.</a:t>
            </a:r>
          </a:p>
        </p:txBody>
      </p:sp>
      <p:sp>
        <p:nvSpPr>
          <p:cNvPr id="39" name="TextBox 38">
            <a:extLst>
              <a:ext uri="{FF2B5EF4-FFF2-40B4-BE49-F238E27FC236}">
                <a16:creationId xmlns:a16="http://schemas.microsoft.com/office/drawing/2014/main" id="{00A44F2F-8B04-DE40-8E90-28CB0291D8F0}"/>
              </a:ext>
            </a:extLst>
          </p:cNvPr>
          <p:cNvSpPr txBox="1"/>
          <p:nvPr/>
        </p:nvSpPr>
        <p:spPr>
          <a:xfrm>
            <a:off x="1255787" y="1211614"/>
            <a:ext cx="1986170" cy="246221"/>
          </a:xfrm>
          <a:prstGeom prst="rect">
            <a:avLst/>
          </a:prstGeom>
          <a:noFill/>
        </p:spPr>
        <p:txBody>
          <a:bodyPr wrap="square" rtlCol="0">
            <a:spAutoFit/>
          </a:bodyPr>
          <a:lstStyle/>
          <a:p>
            <a:r>
              <a:rPr lang="en-US" sz="1000" dirty="0"/>
              <a:t>5 types of brain tissues</a:t>
            </a:r>
          </a:p>
        </p:txBody>
      </p:sp>
      <p:sp>
        <p:nvSpPr>
          <p:cNvPr id="40" name="TextBox 39">
            <a:extLst>
              <a:ext uri="{FF2B5EF4-FFF2-40B4-BE49-F238E27FC236}">
                <a16:creationId xmlns:a16="http://schemas.microsoft.com/office/drawing/2014/main" id="{E3AE174A-FE4F-F944-9983-42D223EB6E02}"/>
              </a:ext>
            </a:extLst>
          </p:cNvPr>
          <p:cNvSpPr txBox="1"/>
          <p:nvPr/>
        </p:nvSpPr>
        <p:spPr>
          <a:xfrm>
            <a:off x="1259276" y="2853097"/>
            <a:ext cx="866401" cy="246221"/>
          </a:xfrm>
          <a:prstGeom prst="rect">
            <a:avLst/>
          </a:prstGeom>
          <a:noFill/>
        </p:spPr>
        <p:txBody>
          <a:bodyPr wrap="square" rtlCol="0">
            <a:spAutoFit/>
          </a:bodyPr>
          <a:lstStyle/>
          <a:p>
            <a:r>
              <a:rPr lang="en-US" sz="1000" dirty="0"/>
              <a:t>Only blood</a:t>
            </a:r>
          </a:p>
        </p:txBody>
      </p:sp>
      <p:sp>
        <p:nvSpPr>
          <p:cNvPr id="41" name="TextBox 40">
            <a:extLst>
              <a:ext uri="{FF2B5EF4-FFF2-40B4-BE49-F238E27FC236}">
                <a16:creationId xmlns:a16="http://schemas.microsoft.com/office/drawing/2014/main" id="{15E1E101-BF40-2D43-B010-9F7773CF121F}"/>
              </a:ext>
            </a:extLst>
          </p:cNvPr>
          <p:cNvSpPr txBox="1"/>
          <p:nvPr/>
        </p:nvSpPr>
        <p:spPr>
          <a:xfrm>
            <a:off x="1219702" y="4492465"/>
            <a:ext cx="1615912" cy="246221"/>
          </a:xfrm>
          <a:prstGeom prst="rect">
            <a:avLst/>
          </a:prstGeom>
          <a:noFill/>
        </p:spPr>
        <p:txBody>
          <a:bodyPr wrap="square" rtlCol="0">
            <a:spAutoFit/>
          </a:bodyPr>
          <a:lstStyle/>
          <a:p>
            <a:r>
              <a:rPr lang="en-US" sz="1000" dirty="0"/>
              <a:t>10 types of brain tissues</a:t>
            </a:r>
          </a:p>
        </p:txBody>
      </p:sp>
      <p:grpSp>
        <p:nvGrpSpPr>
          <p:cNvPr id="13" name="Group 12">
            <a:extLst>
              <a:ext uri="{FF2B5EF4-FFF2-40B4-BE49-F238E27FC236}">
                <a16:creationId xmlns:a16="http://schemas.microsoft.com/office/drawing/2014/main" id="{009941DB-B115-2C4B-B63F-68F6A5435566}"/>
              </a:ext>
            </a:extLst>
          </p:cNvPr>
          <p:cNvGrpSpPr/>
          <p:nvPr/>
        </p:nvGrpSpPr>
        <p:grpSpPr>
          <a:xfrm>
            <a:off x="5320588" y="1646820"/>
            <a:ext cx="6667500" cy="4114800"/>
            <a:chOff x="5297728" y="1646820"/>
            <a:chExt cx="6667500" cy="4114800"/>
          </a:xfrm>
        </p:grpSpPr>
        <p:pic>
          <p:nvPicPr>
            <p:cNvPr id="11" name="Picture 10">
              <a:extLst>
                <a:ext uri="{FF2B5EF4-FFF2-40B4-BE49-F238E27FC236}">
                  <a16:creationId xmlns:a16="http://schemas.microsoft.com/office/drawing/2014/main" id="{772716D3-D62B-9E4E-A6CD-02945056E7D5}"/>
                </a:ext>
              </a:extLst>
            </p:cNvPr>
            <p:cNvPicPr>
              <a:picLocks noChangeAspect="1"/>
            </p:cNvPicPr>
            <p:nvPr/>
          </p:nvPicPr>
          <p:blipFill>
            <a:blip r:embed="rId4"/>
            <a:stretch>
              <a:fillRect/>
            </a:stretch>
          </p:blipFill>
          <p:spPr>
            <a:xfrm>
              <a:off x="5297728" y="1646820"/>
              <a:ext cx="6667500" cy="4114800"/>
            </a:xfrm>
            <a:prstGeom prst="rect">
              <a:avLst/>
            </a:prstGeom>
          </p:spPr>
        </p:pic>
        <p:sp>
          <p:nvSpPr>
            <p:cNvPr id="12" name="Rectangle 11">
              <a:extLst>
                <a:ext uri="{FF2B5EF4-FFF2-40B4-BE49-F238E27FC236}">
                  <a16:creationId xmlns:a16="http://schemas.microsoft.com/office/drawing/2014/main" id="{9298C742-421B-1D41-9015-8F3FAAAEE2FF}"/>
                </a:ext>
              </a:extLst>
            </p:cNvPr>
            <p:cNvSpPr/>
            <p:nvPr/>
          </p:nvSpPr>
          <p:spPr>
            <a:xfrm>
              <a:off x="5795512" y="1664791"/>
              <a:ext cx="6120000" cy="36730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D29C28AB-10D7-4C4A-800F-C690A7913C2D}"/>
              </a:ext>
            </a:extLst>
          </p:cNvPr>
          <p:cNvSpPr txBox="1"/>
          <p:nvPr/>
        </p:nvSpPr>
        <p:spPr>
          <a:xfrm>
            <a:off x="6809542" y="5909366"/>
            <a:ext cx="4137660" cy="369460"/>
          </a:xfrm>
          <a:prstGeom prst="rect">
            <a:avLst/>
          </a:prstGeom>
          <a:noFill/>
        </p:spPr>
        <p:txBody>
          <a:bodyPr wrap="square" rtlCol="0">
            <a:spAutoFit/>
          </a:bodyPr>
          <a:lstStyle/>
          <a:p>
            <a:pPr algn="ctr"/>
            <a:r>
              <a:rPr lang="en-US" dirty="0"/>
              <a:t>My data – Retinal pigment epithelium</a:t>
            </a:r>
          </a:p>
        </p:txBody>
      </p:sp>
    </p:spTree>
    <p:extLst>
      <p:ext uri="{BB962C8B-B14F-4D97-AF65-F5344CB8AC3E}">
        <p14:creationId xmlns:p14="http://schemas.microsoft.com/office/powerpoint/2010/main" val="4273053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ECCB-B2FE-3342-BF88-C09313CC6DBF}"/>
              </a:ext>
            </a:extLst>
          </p:cNvPr>
          <p:cNvSpPr>
            <a:spLocks noGrp="1"/>
          </p:cNvSpPr>
          <p:nvPr>
            <p:ph type="title"/>
          </p:nvPr>
        </p:nvSpPr>
        <p:spPr>
          <a:xfrm>
            <a:off x="259312" y="178130"/>
            <a:ext cx="9339262" cy="725485"/>
          </a:xfrm>
        </p:spPr>
        <p:txBody>
          <a:bodyPr/>
          <a:lstStyle/>
          <a:p>
            <a:r>
              <a:rPr lang="en-US" sz="2500" dirty="0"/>
              <a:t>Similar underestimations in epigenetic age are observed in other tissues. </a:t>
            </a:r>
          </a:p>
        </p:txBody>
      </p:sp>
      <p:grpSp>
        <p:nvGrpSpPr>
          <p:cNvPr id="10" name="Group 9">
            <a:extLst>
              <a:ext uri="{FF2B5EF4-FFF2-40B4-BE49-F238E27FC236}">
                <a16:creationId xmlns:a16="http://schemas.microsoft.com/office/drawing/2014/main" id="{08F8CE70-B4DA-3A48-B847-8C2208EDF272}"/>
              </a:ext>
            </a:extLst>
          </p:cNvPr>
          <p:cNvGrpSpPr/>
          <p:nvPr/>
        </p:nvGrpSpPr>
        <p:grpSpPr>
          <a:xfrm>
            <a:off x="6718791" y="1258785"/>
            <a:ext cx="5213897" cy="3277590"/>
            <a:chOff x="7825838" y="1282534"/>
            <a:chExt cx="4246003" cy="2621956"/>
          </a:xfrm>
        </p:grpSpPr>
        <p:pic>
          <p:nvPicPr>
            <p:cNvPr id="4" name="Picture 3">
              <a:extLst>
                <a:ext uri="{FF2B5EF4-FFF2-40B4-BE49-F238E27FC236}">
                  <a16:creationId xmlns:a16="http://schemas.microsoft.com/office/drawing/2014/main" id="{D9B196ED-8767-DA4C-9654-DB9861E0B495}"/>
                </a:ext>
              </a:extLst>
            </p:cNvPr>
            <p:cNvPicPr>
              <a:picLocks noChangeAspect="1"/>
            </p:cNvPicPr>
            <p:nvPr/>
          </p:nvPicPr>
          <p:blipFill>
            <a:blip r:embed="rId3"/>
            <a:stretch>
              <a:fillRect/>
            </a:stretch>
          </p:blipFill>
          <p:spPr>
            <a:xfrm>
              <a:off x="7825838" y="1282534"/>
              <a:ext cx="4246003" cy="2621956"/>
            </a:xfrm>
            <a:prstGeom prst="rect">
              <a:avLst/>
            </a:prstGeom>
          </p:spPr>
        </p:pic>
        <p:cxnSp>
          <p:nvCxnSpPr>
            <p:cNvPr id="6" name="Straight Connector 5">
              <a:extLst>
                <a:ext uri="{FF2B5EF4-FFF2-40B4-BE49-F238E27FC236}">
                  <a16:creationId xmlns:a16="http://schemas.microsoft.com/office/drawing/2014/main" id="{B08D7D52-BB63-5643-B922-642FFDBC3DB4}"/>
                </a:ext>
              </a:extLst>
            </p:cNvPr>
            <p:cNvCxnSpPr/>
            <p:nvPr/>
          </p:nvCxnSpPr>
          <p:spPr>
            <a:xfrm>
              <a:off x="8597735" y="3146961"/>
              <a:ext cx="218506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4406B7-4206-BD4A-B298-209D332EAAD9}"/>
                </a:ext>
              </a:extLst>
            </p:cNvPr>
            <p:cNvCxnSpPr>
              <a:cxnSpLocks/>
            </p:cNvCxnSpPr>
            <p:nvPr/>
          </p:nvCxnSpPr>
          <p:spPr>
            <a:xfrm>
              <a:off x="9405257" y="3251860"/>
              <a:ext cx="14131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426A0AF9-8694-254F-A1B3-4D16C766617C}"/>
              </a:ext>
            </a:extLst>
          </p:cNvPr>
          <p:cNvPicPr>
            <a:picLocks noChangeAspect="1"/>
          </p:cNvPicPr>
          <p:nvPr/>
        </p:nvPicPr>
        <p:blipFill>
          <a:blip r:embed="rId4"/>
          <a:stretch>
            <a:fillRect/>
          </a:stretch>
        </p:blipFill>
        <p:spPr>
          <a:xfrm>
            <a:off x="259312" y="1014987"/>
            <a:ext cx="5737728" cy="5779006"/>
          </a:xfrm>
          <a:prstGeom prst="rect">
            <a:avLst/>
          </a:prstGeom>
        </p:spPr>
      </p:pic>
      <p:sp>
        <p:nvSpPr>
          <p:cNvPr id="13" name="Rectangle 12">
            <a:extLst>
              <a:ext uri="{FF2B5EF4-FFF2-40B4-BE49-F238E27FC236}">
                <a16:creationId xmlns:a16="http://schemas.microsoft.com/office/drawing/2014/main" id="{EE57784D-7691-B342-A2D6-34212F019162}"/>
              </a:ext>
            </a:extLst>
          </p:cNvPr>
          <p:cNvSpPr/>
          <p:nvPr/>
        </p:nvSpPr>
        <p:spPr>
          <a:xfrm>
            <a:off x="890649" y="1014987"/>
            <a:ext cx="5106391" cy="25744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B70CF9-C429-9548-AEE9-F88EFE2340C6}"/>
              </a:ext>
            </a:extLst>
          </p:cNvPr>
          <p:cNvSpPr/>
          <p:nvPr/>
        </p:nvSpPr>
        <p:spPr>
          <a:xfrm>
            <a:off x="890648" y="3589423"/>
            <a:ext cx="2541321" cy="25382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EE5CC64-4F3E-A64C-B3C0-9A42C503B09A}"/>
              </a:ext>
            </a:extLst>
          </p:cNvPr>
          <p:cNvCxnSpPr>
            <a:endCxn id="13" idx="2"/>
          </p:cNvCxnSpPr>
          <p:nvPr/>
        </p:nvCxnSpPr>
        <p:spPr>
          <a:xfrm>
            <a:off x="890648" y="3589422"/>
            <a:ext cx="255319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A7544C2-B6CD-934A-9DE1-A2C796131C5C}"/>
              </a:ext>
            </a:extLst>
          </p:cNvPr>
          <p:cNvSpPr txBox="1"/>
          <p:nvPr/>
        </p:nvSpPr>
        <p:spPr>
          <a:xfrm>
            <a:off x="6718791" y="4649690"/>
            <a:ext cx="5213897" cy="2123658"/>
          </a:xfrm>
          <a:prstGeom prst="rect">
            <a:avLst/>
          </a:prstGeom>
          <a:noFill/>
        </p:spPr>
        <p:txBody>
          <a:bodyPr wrap="square" rtlCol="0">
            <a:spAutoFit/>
          </a:bodyPr>
          <a:lstStyle/>
          <a:p>
            <a:r>
              <a:rPr lang="en-US" sz="1200" b="1" dirty="0">
                <a:solidFill>
                  <a:srgbClr val="C00000"/>
                </a:solidFill>
              </a:rPr>
              <a:t>In red outline: </a:t>
            </a:r>
            <a:r>
              <a:rPr lang="en-US" sz="1200" dirty="0"/>
              <a:t>Epigenetic age of samples from a previously published EWAS study in Alzheimer’s disease consisting of 5 different tissues. </a:t>
            </a:r>
          </a:p>
          <a:p>
            <a:r>
              <a:rPr lang="en-US" sz="1200" b="1" dirty="0"/>
              <a:t>Not outlined (g): </a:t>
            </a:r>
            <a:r>
              <a:rPr lang="en-US" sz="1200" dirty="0"/>
              <a:t>Epigenetic age of blood samples from an independent UKHLS cohort that has a larger sample size and age range.</a:t>
            </a:r>
            <a:endParaRPr lang="en-US" sz="1200" b="1" dirty="0"/>
          </a:p>
          <a:p>
            <a:endParaRPr lang="en-US" sz="1200" b="1" dirty="0"/>
          </a:p>
          <a:p>
            <a:r>
              <a:rPr lang="en-US" sz="1200" b="1" dirty="0"/>
              <a:t>a: </a:t>
            </a:r>
            <a:r>
              <a:rPr lang="en-US" sz="1200" dirty="0"/>
              <a:t>All tissues.</a:t>
            </a:r>
          </a:p>
          <a:p>
            <a:r>
              <a:rPr lang="en-US" sz="1200" b="1" dirty="0"/>
              <a:t>b: </a:t>
            </a:r>
            <a:r>
              <a:rPr lang="en-US" sz="1200" dirty="0"/>
              <a:t>Prefrontal cortex.</a:t>
            </a:r>
          </a:p>
          <a:p>
            <a:r>
              <a:rPr lang="en-US" sz="1200" b="1" dirty="0"/>
              <a:t>c: </a:t>
            </a:r>
            <a:r>
              <a:rPr lang="en-US" sz="1200" dirty="0"/>
              <a:t>Pre-mortem blood.</a:t>
            </a:r>
          </a:p>
          <a:p>
            <a:r>
              <a:rPr lang="en-US" sz="1200" b="1" dirty="0"/>
              <a:t>d: </a:t>
            </a:r>
            <a:r>
              <a:rPr lang="en-US" sz="1200" dirty="0"/>
              <a:t>Entorhinal cortex.</a:t>
            </a:r>
          </a:p>
          <a:p>
            <a:r>
              <a:rPr lang="en-US" sz="1200" b="1" dirty="0"/>
              <a:t>e: </a:t>
            </a:r>
            <a:r>
              <a:rPr lang="en-US" sz="1200" dirty="0"/>
              <a:t>Superior temporal gyrus.</a:t>
            </a:r>
          </a:p>
          <a:p>
            <a:r>
              <a:rPr lang="en-US" sz="1200" b="1" dirty="0"/>
              <a:t>f: </a:t>
            </a:r>
            <a:r>
              <a:rPr lang="en-US" sz="1200" dirty="0"/>
              <a:t>Cerebellum.</a:t>
            </a:r>
            <a:endParaRPr lang="en-US" sz="1200" b="1" dirty="0"/>
          </a:p>
        </p:txBody>
      </p:sp>
    </p:spTree>
    <p:extLst>
      <p:ext uri="{BB962C8B-B14F-4D97-AF65-F5344CB8AC3E}">
        <p14:creationId xmlns:p14="http://schemas.microsoft.com/office/powerpoint/2010/main" val="54113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a:xfrm>
            <a:off x="304800" y="0"/>
            <a:ext cx="9339262" cy="903616"/>
          </a:xfrm>
        </p:spPr>
        <p:txBody>
          <a:bodyPr/>
          <a:lstStyle/>
          <a:p>
            <a:r>
              <a:rPr lang="en-US" sz="2000" dirty="0"/>
              <a:t>Spread of AMD age acceleration residual is not statistically different from normal age acceleration residual.</a:t>
            </a:r>
          </a:p>
        </p:txBody>
      </p:sp>
      <p:grpSp>
        <p:nvGrpSpPr>
          <p:cNvPr id="7" name="Group 6">
            <a:extLst>
              <a:ext uri="{FF2B5EF4-FFF2-40B4-BE49-F238E27FC236}">
                <a16:creationId xmlns:a16="http://schemas.microsoft.com/office/drawing/2014/main" id="{C60012B2-8CE9-C243-9A59-4238A2E5CA88}"/>
              </a:ext>
            </a:extLst>
          </p:cNvPr>
          <p:cNvGrpSpPr/>
          <p:nvPr/>
        </p:nvGrpSpPr>
        <p:grpSpPr>
          <a:xfrm>
            <a:off x="1853565" y="1508760"/>
            <a:ext cx="8484870" cy="4866638"/>
            <a:chOff x="304800" y="2149496"/>
            <a:chExt cx="7069777" cy="4363062"/>
          </a:xfrm>
        </p:grpSpPr>
        <p:pic>
          <p:nvPicPr>
            <p:cNvPr id="11" name="Picture 10">
              <a:extLst>
                <a:ext uri="{FF2B5EF4-FFF2-40B4-BE49-F238E27FC236}">
                  <a16:creationId xmlns:a16="http://schemas.microsoft.com/office/drawing/2014/main" id="{C6C1041F-BE32-6842-9890-4307490E08DA}"/>
                </a:ext>
              </a:extLst>
            </p:cNvPr>
            <p:cNvPicPr>
              <a:picLocks noChangeAspect="1"/>
            </p:cNvPicPr>
            <p:nvPr/>
          </p:nvPicPr>
          <p:blipFill>
            <a:blip r:embed="rId3"/>
            <a:stretch>
              <a:fillRect/>
            </a:stretch>
          </p:blipFill>
          <p:spPr>
            <a:xfrm>
              <a:off x="304800" y="2149496"/>
              <a:ext cx="7069777" cy="4363062"/>
            </a:xfrm>
            <a:prstGeom prst="rect">
              <a:avLst/>
            </a:prstGeom>
          </p:spPr>
        </p:pic>
        <p:sp>
          <p:nvSpPr>
            <p:cNvPr id="12" name="TextBox 11">
              <a:extLst>
                <a:ext uri="{FF2B5EF4-FFF2-40B4-BE49-F238E27FC236}">
                  <a16:creationId xmlns:a16="http://schemas.microsoft.com/office/drawing/2014/main" id="{5BACC5F3-6D8F-5A42-8C29-0C7626450416}"/>
                </a:ext>
              </a:extLst>
            </p:cNvPr>
            <p:cNvSpPr txBox="1"/>
            <p:nvPr/>
          </p:nvSpPr>
          <p:spPr>
            <a:xfrm>
              <a:off x="5417452" y="2149496"/>
              <a:ext cx="1957125" cy="331230"/>
            </a:xfrm>
            <a:prstGeom prst="rect">
              <a:avLst/>
            </a:prstGeom>
            <a:noFill/>
          </p:spPr>
          <p:txBody>
            <a:bodyPr wrap="square" rtlCol="0">
              <a:spAutoFit/>
            </a:bodyPr>
            <a:lstStyle/>
            <a:p>
              <a:r>
                <a:rPr lang="en-US" dirty="0"/>
                <a:t>F-test </a:t>
              </a:r>
              <a:r>
                <a:rPr lang="en-US" i="1" dirty="0"/>
                <a:t>p</a:t>
              </a:r>
              <a:r>
                <a:rPr lang="en-US" dirty="0"/>
                <a:t>-value &gt; 0.05</a:t>
              </a:r>
              <a:endParaRPr lang="en-US" i="1" dirty="0"/>
            </a:p>
          </p:txBody>
        </p:sp>
      </p:grpSp>
    </p:spTree>
    <p:extLst>
      <p:ext uri="{BB962C8B-B14F-4D97-AF65-F5344CB8AC3E}">
        <p14:creationId xmlns:p14="http://schemas.microsoft.com/office/powerpoint/2010/main" val="2564032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E8658-B28D-344D-BFF4-418F84CB99BE}"/>
              </a:ext>
            </a:extLst>
          </p:cNvPr>
          <p:cNvSpPr>
            <a:spLocks noGrp="1"/>
          </p:cNvSpPr>
          <p:nvPr>
            <p:ph idx="1"/>
          </p:nvPr>
        </p:nvSpPr>
        <p:spPr>
          <a:xfrm>
            <a:off x="838200" y="2679516"/>
            <a:ext cx="10515600" cy="1498967"/>
          </a:xfrm>
        </p:spPr>
        <p:txBody>
          <a:bodyPr>
            <a:normAutofit/>
          </a:bodyPr>
          <a:lstStyle/>
          <a:p>
            <a:pPr marL="0" indent="0">
              <a:buNone/>
            </a:pPr>
            <a:r>
              <a:rPr lang="en-US" sz="2500" b="1" dirty="0">
                <a:latin typeface="+mn-lt"/>
              </a:rPr>
              <a:t>Secondary Question:</a:t>
            </a:r>
          </a:p>
          <a:p>
            <a:pPr marL="0" indent="0">
              <a:buNone/>
            </a:pPr>
            <a:r>
              <a:rPr lang="en-US" sz="2500" dirty="0">
                <a:latin typeface="+mn-lt"/>
              </a:rPr>
              <a:t>What are the age-associated </a:t>
            </a:r>
            <a:r>
              <a:rPr lang="en-US" sz="2500" dirty="0" err="1">
                <a:latin typeface="+mn-lt"/>
              </a:rPr>
              <a:t>CpGs</a:t>
            </a:r>
            <a:r>
              <a:rPr lang="en-US" sz="2500" dirty="0">
                <a:latin typeface="+mn-lt"/>
              </a:rPr>
              <a:t> in the retinal pigment epithelium?</a:t>
            </a:r>
          </a:p>
        </p:txBody>
      </p:sp>
    </p:spTree>
    <p:extLst>
      <p:ext uri="{BB962C8B-B14F-4D97-AF65-F5344CB8AC3E}">
        <p14:creationId xmlns:p14="http://schemas.microsoft.com/office/powerpoint/2010/main" val="311694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885-F5F5-EA41-9726-C38DE777A2AF}"/>
              </a:ext>
            </a:extLst>
          </p:cNvPr>
          <p:cNvSpPr>
            <a:spLocks noGrp="1"/>
          </p:cNvSpPr>
          <p:nvPr>
            <p:ph type="ctrTitle"/>
          </p:nvPr>
        </p:nvSpPr>
        <p:spPr>
          <a:xfrm>
            <a:off x="756743" y="3475673"/>
            <a:ext cx="9144000" cy="2216468"/>
          </a:xfrm>
        </p:spPr>
        <p:txBody>
          <a:bodyPr/>
          <a:lstStyle/>
          <a:p>
            <a:r>
              <a:rPr lang="en-US" dirty="0"/>
              <a:t>EWAS</a:t>
            </a:r>
          </a:p>
        </p:txBody>
      </p:sp>
    </p:spTree>
    <p:extLst>
      <p:ext uri="{BB962C8B-B14F-4D97-AF65-F5344CB8AC3E}">
        <p14:creationId xmlns:p14="http://schemas.microsoft.com/office/powerpoint/2010/main" val="358909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1DD94-93A1-3940-AE86-46BF4E61BA01}"/>
              </a:ext>
            </a:extLst>
          </p:cNvPr>
          <p:cNvPicPr>
            <a:picLocks noChangeAspect="1"/>
          </p:cNvPicPr>
          <p:nvPr/>
        </p:nvPicPr>
        <p:blipFill rotWithShape="1">
          <a:blip r:embed="rId3"/>
          <a:srcRect t="8024" r="4400" b="3920"/>
          <a:stretch/>
        </p:blipFill>
        <p:spPr>
          <a:xfrm>
            <a:off x="7105652" y="1216055"/>
            <a:ext cx="4861559" cy="2763505"/>
          </a:xfrm>
          <a:prstGeom prst="rect">
            <a:avLst/>
          </a:prstGeom>
        </p:spPr>
      </p:pic>
      <p:sp>
        <p:nvSpPr>
          <p:cNvPr id="9" name="TextBox 8">
            <a:extLst>
              <a:ext uri="{FF2B5EF4-FFF2-40B4-BE49-F238E27FC236}">
                <a16:creationId xmlns:a16="http://schemas.microsoft.com/office/drawing/2014/main" id="{6B42A192-7E8A-0E41-881B-8C59505A2A31}"/>
              </a:ext>
            </a:extLst>
          </p:cNvPr>
          <p:cNvSpPr txBox="1"/>
          <p:nvPr/>
        </p:nvSpPr>
        <p:spPr>
          <a:xfrm>
            <a:off x="5752147" y="2037047"/>
            <a:ext cx="1143000" cy="461665"/>
          </a:xfrm>
          <a:prstGeom prst="rect">
            <a:avLst/>
          </a:prstGeom>
          <a:noFill/>
        </p:spPr>
        <p:txBody>
          <a:bodyPr wrap="square" rtlCol="0">
            <a:spAutoFit/>
          </a:bodyPr>
          <a:lstStyle/>
          <a:p>
            <a:pPr algn="ctr"/>
            <a:r>
              <a:rPr lang="en-US" sz="1200" dirty="0"/>
              <a:t>Raw distribution</a:t>
            </a:r>
          </a:p>
        </p:txBody>
      </p:sp>
      <p:sp>
        <p:nvSpPr>
          <p:cNvPr id="27" name="TextBox 26">
            <a:extLst>
              <a:ext uri="{FF2B5EF4-FFF2-40B4-BE49-F238E27FC236}">
                <a16:creationId xmlns:a16="http://schemas.microsoft.com/office/drawing/2014/main" id="{93F9602C-2A02-974A-BCF7-977F99B2D039}"/>
              </a:ext>
            </a:extLst>
          </p:cNvPr>
          <p:cNvSpPr txBox="1"/>
          <p:nvPr/>
        </p:nvSpPr>
        <p:spPr>
          <a:xfrm>
            <a:off x="5752147" y="4848853"/>
            <a:ext cx="1143000" cy="646331"/>
          </a:xfrm>
          <a:prstGeom prst="rect">
            <a:avLst/>
          </a:prstGeom>
          <a:noFill/>
        </p:spPr>
        <p:txBody>
          <a:bodyPr wrap="square" rtlCol="0">
            <a:spAutoFit/>
          </a:bodyPr>
          <a:lstStyle/>
          <a:p>
            <a:pPr algn="ctr"/>
            <a:r>
              <a:rPr lang="en-US" sz="1200" dirty="0" err="1"/>
              <a:t>Funnorm-normalised</a:t>
            </a:r>
            <a:r>
              <a:rPr lang="en-US" sz="1200" dirty="0"/>
              <a:t> distribution</a:t>
            </a:r>
          </a:p>
        </p:txBody>
      </p:sp>
      <p:pic>
        <p:nvPicPr>
          <p:cNvPr id="4" name="Picture 3">
            <a:extLst>
              <a:ext uri="{FF2B5EF4-FFF2-40B4-BE49-F238E27FC236}">
                <a16:creationId xmlns:a16="http://schemas.microsoft.com/office/drawing/2014/main" id="{77EE4D04-A61B-B04C-8580-EA46A604198F}"/>
              </a:ext>
            </a:extLst>
          </p:cNvPr>
          <p:cNvPicPr>
            <a:picLocks noChangeAspect="1"/>
          </p:cNvPicPr>
          <p:nvPr/>
        </p:nvPicPr>
        <p:blipFill rotWithShape="1">
          <a:blip r:embed="rId4"/>
          <a:srcRect t="7222" r="4458" b="4855"/>
          <a:stretch/>
        </p:blipFill>
        <p:spPr>
          <a:xfrm>
            <a:off x="7101204" y="3985171"/>
            <a:ext cx="4866007" cy="2763505"/>
          </a:xfrm>
          <a:prstGeom prst="rect">
            <a:avLst/>
          </a:prstGeom>
        </p:spPr>
      </p:pic>
      <p:grpSp>
        <p:nvGrpSpPr>
          <p:cNvPr id="26" name="Group 25">
            <a:extLst>
              <a:ext uri="{FF2B5EF4-FFF2-40B4-BE49-F238E27FC236}">
                <a16:creationId xmlns:a16="http://schemas.microsoft.com/office/drawing/2014/main" id="{92C7A51F-ABD2-7C46-8016-8470DA3679EE}"/>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C796549B-FD9F-D14B-8E25-339145E90408}"/>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090C6E12-2804-1848-A0A0-F513E3B175E3}"/>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8A95CEA6-FBD7-A74B-9FF9-70D957C1EF03}"/>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EA4CD3AB-DF9B-DC4D-8B22-D20675A748FA}"/>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C53DAF-6B82-E846-AC61-C9FBFB16DC18}"/>
                  </a:ext>
                </a:extLst>
              </p:cNvPr>
              <p:cNvSpPr txBox="1"/>
              <p:nvPr/>
            </p:nvSpPr>
            <p:spPr>
              <a:xfrm>
                <a:off x="137160" y="30530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Noob </a:t>
                </a:r>
              </a:p>
              <a:p>
                <a:pPr algn="ctr"/>
                <a:r>
                  <a:rPr lang="en-US" sz="1200" dirty="0">
                    <a:solidFill>
                      <a:schemeClr val="bg2">
                        <a:lumMod val="90000"/>
                      </a:schemeClr>
                    </a:solidFill>
                  </a:rPr>
                  <a:t>44 samples, 485 577 probes</a:t>
                </a:r>
              </a:p>
            </p:txBody>
          </p:sp>
          <p:sp>
            <p:nvSpPr>
              <p:cNvPr id="40" name="TextBox 39">
                <a:extLst>
                  <a:ext uri="{FF2B5EF4-FFF2-40B4-BE49-F238E27FC236}">
                    <a16:creationId xmlns:a16="http://schemas.microsoft.com/office/drawing/2014/main" id="{A250FB4C-EC6C-7E46-B6BF-198FA0AB4715}"/>
                  </a:ext>
                </a:extLst>
              </p:cNvPr>
              <p:cNvSpPr txBox="1"/>
              <p:nvPr/>
            </p:nvSpPr>
            <p:spPr>
              <a:xfrm>
                <a:off x="2484120" y="3053090"/>
                <a:ext cx="260223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1" name="Straight Connector 40">
                <a:extLst>
                  <a:ext uri="{FF2B5EF4-FFF2-40B4-BE49-F238E27FC236}">
                    <a16:creationId xmlns:a16="http://schemas.microsoft.com/office/drawing/2014/main" id="{A98009A1-90C9-DE45-AF87-1B9D8C3BFD30}"/>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18446A-4678-BF42-880A-3251102E198A}"/>
                  </a:ext>
                </a:extLst>
              </p:cNvPr>
              <p:cNvCxnSpPr>
                <a:cxnSpLocks/>
                <a:endCxn id="39" idx="0"/>
              </p:cNvCxnSpPr>
              <p:nvPr/>
            </p:nvCxnSpPr>
            <p:spPr>
              <a:xfrm>
                <a:off x="1234440"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2AC355-A1E9-7C45-8633-E1486240D27A}"/>
                  </a:ext>
                </a:extLst>
              </p:cNvPr>
              <p:cNvCxnSpPr/>
              <p:nvPr/>
            </p:nvCxnSpPr>
            <p:spPr>
              <a:xfrm flipH="1">
                <a:off x="1234440" y="2800350"/>
                <a:ext cx="137731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AA8C96-D6DF-DF43-90C1-65A22B8E9832}"/>
                  </a:ext>
                </a:extLst>
              </p:cNvPr>
              <p:cNvCxnSpPr>
                <a:endCxn id="40"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DFD897-83D8-5046-AD01-56954A8CFBE4}"/>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3AF2D69-6E3A-C84C-83CA-EF64C3109A61}"/>
                  </a:ext>
                </a:extLst>
              </p:cNvPr>
              <p:cNvSpPr txBox="1"/>
              <p:nvPr/>
            </p:nvSpPr>
            <p:spPr>
              <a:xfrm>
                <a:off x="137160" y="38506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Epigenetic Clocks</a:t>
                </a:r>
              </a:p>
              <a:p>
                <a:pPr algn="ctr"/>
                <a:r>
                  <a:rPr lang="en-US" sz="1200" dirty="0">
                    <a:solidFill>
                      <a:schemeClr val="bg2">
                        <a:lumMod val="90000"/>
                      </a:schemeClr>
                    </a:solidFill>
                  </a:rPr>
                  <a:t>44 samples, 485 577 probes</a:t>
                </a:r>
              </a:p>
            </p:txBody>
          </p:sp>
          <p:cxnSp>
            <p:nvCxnSpPr>
              <p:cNvPr id="53" name="Straight Arrow Connector 52">
                <a:extLst>
                  <a:ext uri="{FF2B5EF4-FFF2-40B4-BE49-F238E27FC236}">
                    <a16:creationId xmlns:a16="http://schemas.microsoft.com/office/drawing/2014/main" id="{731916C5-CBC8-1D4D-B60C-37A8AE787780}"/>
                  </a:ext>
                </a:extLst>
              </p:cNvPr>
              <p:cNvCxnSpPr>
                <a:cxnSpLocks/>
                <a:stCxn id="39" idx="2"/>
                <a:endCxn id="52" idx="0"/>
              </p:cNvCxnSpPr>
              <p:nvPr/>
            </p:nvCxnSpPr>
            <p:spPr>
              <a:xfrm>
                <a:off x="1234440" y="35763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F4CEEE-9709-1549-944E-E0A7C720AB58}"/>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5" name="Straight Arrow Connector 54">
                <a:extLst>
                  <a:ext uri="{FF2B5EF4-FFF2-40B4-BE49-F238E27FC236}">
                    <a16:creationId xmlns:a16="http://schemas.microsoft.com/office/drawing/2014/main" id="{5E21F21E-0E9A-B247-BE64-1E1E40967445}"/>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123686E-344F-FC49-8D12-D7066A28F850}"/>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7" name="Straight Arrow Connector 56">
                <a:extLst>
                  <a:ext uri="{FF2B5EF4-FFF2-40B4-BE49-F238E27FC236}">
                    <a16:creationId xmlns:a16="http://schemas.microsoft.com/office/drawing/2014/main" id="{3B55B824-BF17-6642-9B57-5A5E9AE0371A}"/>
                  </a:ext>
                </a:extLst>
              </p:cNvPr>
              <p:cNvCxnSpPr>
                <a:cxnSpLocks/>
                <a:endCxn id="56"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D4B30C4-2DE4-1B47-8B6C-605E7DBD6C59}"/>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60" name="Straight Arrow Connector 59">
                <a:extLst>
                  <a:ext uri="{FF2B5EF4-FFF2-40B4-BE49-F238E27FC236}">
                    <a16:creationId xmlns:a16="http://schemas.microsoft.com/office/drawing/2014/main" id="{3084927E-3DCF-6340-AEE1-E07DE2330D77}"/>
                  </a:ext>
                </a:extLst>
              </p:cNvPr>
              <p:cNvCxnSpPr>
                <a:cxnSpLocks/>
                <a:endCxn id="31"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DEE0CF3-DDBB-3245-8E58-2114CE3E923E}"/>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3" name="Straight Arrow Connector 32">
              <a:extLst>
                <a:ext uri="{FF2B5EF4-FFF2-40B4-BE49-F238E27FC236}">
                  <a16:creationId xmlns:a16="http://schemas.microsoft.com/office/drawing/2014/main" id="{1B6702AC-6DC8-BE4A-AC21-ED90226E78FA}"/>
                </a:ext>
              </a:extLst>
            </p:cNvPr>
            <p:cNvCxnSpPr>
              <a:cxnSpLocks/>
              <a:stCxn id="31" idx="2"/>
              <a:endCxn id="59"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58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2C7A51F-ABD2-7C46-8016-8470DA3679EE}"/>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C796549B-FD9F-D14B-8E25-339145E90408}"/>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090C6E12-2804-1848-A0A0-F513E3B175E3}"/>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8A95CEA6-FBD7-A74B-9FF9-70D957C1EF03}"/>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EA4CD3AB-DF9B-DC4D-8B22-D20675A748FA}"/>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C53DAF-6B82-E846-AC61-C9FBFB16DC18}"/>
                  </a:ext>
                </a:extLst>
              </p:cNvPr>
              <p:cNvSpPr txBox="1"/>
              <p:nvPr/>
            </p:nvSpPr>
            <p:spPr>
              <a:xfrm>
                <a:off x="137160" y="30530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Noob </a:t>
                </a:r>
              </a:p>
              <a:p>
                <a:pPr algn="ctr"/>
                <a:r>
                  <a:rPr lang="en-US" sz="1200" dirty="0">
                    <a:solidFill>
                      <a:schemeClr val="bg2">
                        <a:lumMod val="90000"/>
                      </a:schemeClr>
                    </a:solidFill>
                  </a:rPr>
                  <a:t>44 samples, 485 577 probes</a:t>
                </a:r>
              </a:p>
            </p:txBody>
          </p:sp>
          <p:sp>
            <p:nvSpPr>
              <p:cNvPr id="40" name="TextBox 39">
                <a:extLst>
                  <a:ext uri="{FF2B5EF4-FFF2-40B4-BE49-F238E27FC236}">
                    <a16:creationId xmlns:a16="http://schemas.microsoft.com/office/drawing/2014/main" id="{A250FB4C-EC6C-7E46-B6BF-198FA0AB4715}"/>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1" name="Straight Connector 40">
                <a:extLst>
                  <a:ext uri="{FF2B5EF4-FFF2-40B4-BE49-F238E27FC236}">
                    <a16:creationId xmlns:a16="http://schemas.microsoft.com/office/drawing/2014/main" id="{A98009A1-90C9-DE45-AF87-1B9D8C3BFD30}"/>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18446A-4678-BF42-880A-3251102E198A}"/>
                  </a:ext>
                </a:extLst>
              </p:cNvPr>
              <p:cNvCxnSpPr>
                <a:cxnSpLocks/>
                <a:endCxn id="39" idx="0"/>
              </p:cNvCxnSpPr>
              <p:nvPr/>
            </p:nvCxnSpPr>
            <p:spPr>
              <a:xfrm>
                <a:off x="1234440"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2AC355-A1E9-7C45-8633-E1486240D27A}"/>
                  </a:ext>
                </a:extLst>
              </p:cNvPr>
              <p:cNvCxnSpPr/>
              <p:nvPr/>
            </p:nvCxnSpPr>
            <p:spPr>
              <a:xfrm flipH="1">
                <a:off x="1234440" y="2800350"/>
                <a:ext cx="137731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AA8C96-D6DF-DF43-90C1-65A22B8E9832}"/>
                  </a:ext>
                </a:extLst>
              </p:cNvPr>
              <p:cNvCxnSpPr>
                <a:endCxn id="40"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DFD897-83D8-5046-AD01-56954A8CFBE4}"/>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3AF2D69-6E3A-C84C-83CA-EF64C3109A61}"/>
                  </a:ext>
                </a:extLst>
              </p:cNvPr>
              <p:cNvSpPr txBox="1"/>
              <p:nvPr/>
            </p:nvSpPr>
            <p:spPr>
              <a:xfrm>
                <a:off x="137160" y="38506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Epigenetic Clocks</a:t>
                </a:r>
              </a:p>
              <a:p>
                <a:pPr algn="ctr"/>
                <a:r>
                  <a:rPr lang="en-US" sz="1200" dirty="0">
                    <a:solidFill>
                      <a:schemeClr val="bg2">
                        <a:lumMod val="90000"/>
                      </a:schemeClr>
                    </a:solidFill>
                  </a:rPr>
                  <a:t>44 samples, 485 577 probes</a:t>
                </a:r>
              </a:p>
            </p:txBody>
          </p:sp>
          <p:cxnSp>
            <p:nvCxnSpPr>
              <p:cNvPr id="53" name="Straight Arrow Connector 52">
                <a:extLst>
                  <a:ext uri="{FF2B5EF4-FFF2-40B4-BE49-F238E27FC236}">
                    <a16:creationId xmlns:a16="http://schemas.microsoft.com/office/drawing/2014/main" id="{731916C5-CBC8-1D4D-B60C-37A8AE787780}"/>
                  </a:ext>
                </a:extLst>
              </p:cNvPr>
              <p:cNvCxnSpPr>
                <a:cxnSpLocks/>
                <a:stCxn id="39" idx="2"/>
                <a:endCxn id="52" idx="0"/>
              </p:cNvCxnSpPr>
              <p:nvPr/>
            </p:nvCxnSpPr>
            <p:spPr>
              <a:xfrm>
                <a:off x="1234440" y="35763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F4CEEE-9709-1549-944E-E0A7C720AB58}"/>
                  </a:ext>
                </a:extLst>
              </p:cNvPr>
              <p:cNvSpPr txBox="1"/>
              <p:nvPr/>
            </p:nvSpPr>
            <p:spPr>
              <a:xfrm>
                <a:off x="2484120" y="3850690"/>
                <a:ext cx="260223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5" name="Straight Arrow Connector 54">
                <a:extLst>
                  <a:ext uri="{FF2B5EF4-FFF2-40B4-BE49-F238E27FC236}">
                    <a16:creationId xmlns:a16="http://schemas.microsoft.com/office/drawing/2014/main" id="{5E21F21E-0E9A-B247-BE64-1E1E40967445}"/>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123686E-344F-FC49-8D12-D7066A28F850}"/>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7" name="Straight Arrow Connector 56">
                <a:extLst>
                  <a:ext uri="{FF2B5EF4-FFF2-40B4-BE49-F238E27FC236}">
                    <a16:creationId xmlns:a16="http://schemas.microsoft.com/office/drawing/2014/main" id="{3B55B824-BF17-6642-9B57-5A5E9AE0371A}"/>
                  </a:ext>
                </a:extLst>
              </p:cNvPr>
              <p:cNvCxnSpPr>
                <a:cxnSpLocks/>
                <a:endCxn id="56"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D4B30C4-2DE4-1B47-8B6C-605E7DBD6C59}"/>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60" name="Straight Arrow Connector 59">
                <a:extLst>
                  <a:ext uri="{FF2B5EF4-FFF2-40B4-BE49-F238E27FC236}">
                    <a16:creationId xmlns:a16="http://schemas.microsoft.com/office/drawing/2014/main" id="{3084927E-3DCF-6340-AEE1-E07DE2330D77}"/>
                  </a:ext>
                </a:extLst>
              </p:cNvPr>
              <p:cNvCxnSpPr>
                <a:cxnSpLocks/>
                <a:endCxn id="31"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DEE0CF3-DDBB-3245-8E58-2114CE3E923E}"/>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3" name="Straight Arrow Connector 32">
              <a:extLst>
                <a:ext uri="{FF2B5EF4-FFF2-40B4-BE49-F238E27FC236}">
                  <a16:creationId xmlns:a16="http://schemas.microsoft.com/office/drawing/2014/main" id="{1B6702AC-6DC8-BE4A-AC21-ED90226E78FA}"/>
                </a:ext>
              </a:extLst>
            </p:cNvPr>
            <p:cNvCxnSpPr>
              <a:cxnSpLocks/>
              <a:stCxn id="31" idx="2"/>
              <a:endCxn id="59"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2233FAA-20C3-CC4F-B2B1-3970BCB15322}"/>
              </a:ext>
            </a:extLst>
          </p:cNvPr>
          <p:cNvGrpSpPr/>
          <p:nvPr/>
        </p:nvGrpSpPr>
        <p:grpSpPr>
          <a:xfrm>
            <a:off x="7245805" y="1237675"/>
            <a:ext cx="3891914" cy="5427252"/>
            <a:chOff x="7103745" y="1311420"/>
            <a:chExt cx="3891914" cy="5427252"/>
          </a:xfrm>
        </p:grpSpPr>
        <p:sp>
          <p:nvSpPr>
            <p:cNvPr id="2" name="TextBox 1">
              <a:extLst>
                <a:ext uri="{FF2B5EF4-FFF2-40B4-BE49-F238E27FC236}">
                  <a16:creationId xmlns:a16="http://schemas.microsoft.com/office/drawing/2014/main" id="{14785971-8A52-8A46-BBC5-E0BABFF4CA0D}"/>
                </a:ext>
              </a:extLst>
            </p:cNvPr>
            <p:cNvSpPr txBox="1"/>
            <p:nvPr/>
          </p:nvSpPr>
          <p:spPr>
            <a:xfrm>
              <a:off x="7115176" y="1311420"/>
              <a:ext cx="3880477" cy="369460"/>
            </a:xfrm>
            <a:prstGeom prst="rect">
              <a:avLst/>
            </a:prstGeom>
            <a:noFill/>
            <a:ln w="28575">
              <a:solidFill>
                <a:schemeClr val="tx1"/>
              </a:solidFill>
            </a:ln>
          </p:spPr>
          <p:txBody>
            <a:bodyPr wrap="square" rtlCol="0">
              <a:spAutoFit/>
            </a:bodyPr>
            <a:lstStyle/>
            <a:p>
              <a:pPr algn="ctr"/>
              <a:r>
                <a:rPr lang="en-US" b="1" dirty="0"/>
                <a:t>Initial probe count</a:t>
              </a:r>
              <a:r>
                <a:rPr lang="en-US" dirty="0"/>
                <a:t>: 485 577 </a:t>
              </a:r>
            </a:p>
          </p:txBody>
        </p:sp>
        <p:cxnSp>
          <p:nvCxnSpPr>
            <p:cNvPr id="8" name="Straight Arrow Connector 7">
              <a:extLst>
                <a:ext uri="{FF2B5EF4-FFF2-40B4-BE49-F238E27FC236}">
                  <a16:creationId xmlns:a16="http://schemas.microsoft.com/office/drawing/2014/main" id="{9E44A1BB-DA71-5F46-8297-1A38B899B0C3}"/>
                </a:ext>
              </a:extLst>
            </p:cNvPr>
            <p:cNvCxnSpPr>
              <a:cxnSpLocks/>
              <a:stCxn id="2" idx="2"/>
              <a:endCxn id="34" idx="0"/>
            </p:cNvCxnSpPr>
            <p:nvPr/>
          </p:nvCxnSpPr>
          <p:spPr>
            <a:xfrm>
              <a:off x="9055415" y="1680880"/>
              <a:ext cx="3" cy="293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C9947CC-339C-D842-9BEA-ECB8FE918FE9}"/>
                </a:ext>
              </a:extLst>
            </p:cNvPr>
            <p:cNvSpPr txBox="1"/>
            <p:nvPr/>
          </p:nvSpPr>
          <p:spPr>
            <a:xfrm>
              <a:off x="7115177" y="1973926"/>
              <a:ext cx="3880482" cy="369460"/>
            </a:xfrm>
            <a:prstGeom prst="rect">
              <a:avLst/>
            </a:prstGeom>
            <a:noFill/>
            <a:ln w="28575">
              <a:solidFill>
                <a:schemeClr val="tx1"/>
              </a:solidFill>
            </a:ln>
          </p:spPr>
          <p:txBody>
            <a:bodyPr wrap="square" rtlCol="0">
              <a:spAutoFit/>
            </a:bodyPr>
            <a:lstStyle/>
            <a:p>
              <a:pPr algn="ctr"/>
              <a:r>
                <a:rPr lang="en-US" dirty="0"/>
                <a:t>After SNP probes filtering: 485 512</a:t>
              </a:r>
            </a:p>
          </p:txBody>
        </p:sp>
        <p:cxnSp>
          <p:nvCxnSpPr>
            <p:cNvPr id="43" name="Straight Arrow Connector 42">
              <a:extLst>
                <a:ext uri="{FF2B5EF4-FFF2-40B4-BE49-F238E27FC236}">
                  <a16:creationId xmlns:a16="http://schemas.microsoft.com/office/drawing/2014/main" id="{184F4429-76C6-0049-A089-3995488FDA5E}"/>
                </a:ext>
              </a:extLst>
            </p:cNvPr>
            <p:cNvCxnSpPr>
              <a:cxnSpLocks/>
              <a:stCxn id="34" idx="2"/>
              <a:endCxn id="44" idx="0"/>
            </p:cNvCxnSpPr>
            <p:nvPr/>
          </p:nvCxnSpPr>
          <p:spPr>
            <a:xfrm flipH="1">
              <a:off x="9055414" y="2343386"/>
              <a:ext cx="4" cy="2867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6607308-5FD3-994C-8583-15D3FB2529A0}"/>
                </a:ext>
              </a:extLst>
            </p:cNvPr>
            <p:cNvSpPr txBox="1"/>
            <p:nvPr/>
          </p:nvSpPr>
          <p:spPr>
            <a:xfrm>
              <a:off x="7115177" y="2630161"/>
              <a:ext cx="3880474" cy="369460"/>
            </a:xfrm>
            <a:prstGeom prst="rect">
              <a:avLst/>
            </a:prstGeom>
            <a:noFill/>
            <a:ln w="28575">
              <a:solidFill>
                <a:schemeClr val="tx1"/>
              </a:solidFill>
            </a:ln>
          </p:spPr>
          <p:txBody>
            <a:bodyPr wrap="square" rtlCol="0">
              <a:spAutoFit/>
            </a:bodyPr>
            <a:lstStyle/>
            <a:p>
              <a:pPr algn="ctr"/>
              <a:r>
                <a:rPr lang="en-US" dirty="0"/>
                <a:t>After XY probes filtering: 474 929</a:t>
              </a:r>
            </a:p>
          </p:txBody>
        </p:sp>
        <p:cxnSp>
          <p:nvCxnSpPr>
            <p:cNvPr id="45" name="Straight Arrow Connector 44">
              <a:extLst>
                <a:ext uri="{FF2B5EF4-FFF2-40B4-BE49-F238E27FC236}">
                  <a16:creationId xmlns:a16="http://schemas.microsoft.com/office/drawing/2014/main" id="{20A26350-D229-394D-B879-A5A212196E99}"/>
                </a:ext>
              </a:extLst>
            </p:cNvPr>
            <p:cNvCxnSpPr>
              <a:cxnSpLocks/>
              <a:stCxn id="44" idx="2"/>
              <a:endCxn id="47" idx="0"/>
            </p:cNvCxnSpPr>
            <p:nvPr/>
          </p:nvCxnSpPr>
          <p:spPr>
            <a:xfrm flipH="1">
              <a:off x="9055412" y="2999621"/>
              <a:ext cx="2" cy="2867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907EEC9-C3D0-B540-92F7-A2BC7880AFD7}"/>
                </a:ext>
              </a:extLst>
            </p:cNvPr>
            <p:cNvSpPr txBox="1"/>
            <p:nvPr/>
          </p:nvSpPr>
          <p:spPr>
            <a:xfrm>
              <a:off x="7115177" y="3286396"/>
              <a:ext cx="3880469" cy="646587"/>
            </a:xfrm>
            <a:prstGeom prst="rect">
              <a:avLst/>
            </a:prstGeom>
            <a:noFill/>
            <a:ln w="28575">
              <a:solidFill>
                <a:schemeClr val="tx1"/>
              </a:solidFill>
            </a:ln>
          </p:spPr>
          <p:txBody>
            <a:bodyPr wrap="square" rtlCol="0">
              <a:spAutoFit/>
            </a:bodyPr>
            <a:lstStyle/>
            <a:p>
              <a:pPr algn="ctr"/>
              <a:r>
                <a:rPr lang="en-US" dirty="0"/>
                <a:t>After cross-hybridizing probes filtering: 434 216</a:t>
              </a:r>
            </a:p>
          </p:txBody>
        </p:sp>
        <p:cxnSp>
          <p:nvCxnSpPr>
            <p:cNvPr id="58" name="Straight Arrow Connector 57">
              <a:extLst>
                <a:ext uri="{FF2B5EF4-FFF2-40B4-BE49-F238E27FC236}">
                  <a16:creationId xmlns:a16="http://schemas.microsoft.com/office/drawing/2014/main" id="{3457EA81-985E-2840-B4D6-1B7EC88FC848}"/>
                </a:ext>
              </a:extLst>
            </p:cNvPr>
            <p:cNvCxnSpPr>
              <a:cxnSpLocks/>
              <a:stCxn id="47" idx="2"/>
              <a:endCxn id="61" idx="0"/>
            </p:cNvCxnSpPr>
            <p:nvPr/>
          </p:nvCxnSpPr>
          <p:spPr>
            <a:xfrm flipH="1">
              <a:off x="9049697" y="3932983"/>
              <a:ext cx="5715" cy="292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C05E756-AD58-7047-BD2D-A2C7E9B48F32}"/>
                </a:ext>
              </a:extLst>
            </p:cNvPr>
            <p:cNvSpPr txBox="1"/>
            <p:nvPr/>
          </p:nvSpPr>
          <p:spPr>
            <a:xfrm>
              <a:off x="7103747" y="4225361"/>
              <a:ext cx="3891899" cy="646587"/>
            </a:xfrm>
            <a:prstGeom prst="rect">
              <a:avLst/>
            </a:prstGeom>
            <a:noFill/>
            <a:ln w="28575">
              <a:solidFill>
                <a:schemeClr val="tx1"/>
              </a:solidFill>
            </a:ln>
          </p:spPr>
          <p:txBody>
            <a:bodyPr wrap="square" rtlCol="0">
              <a:spAutoFit/>
            </a:bodyPr>
            <a:lstStyle/>
            <a:p>
              <a:pPr algn="ctr"/>
              <a:r>
                <a:rPr lang="en-US" dirty="0"/>
                <a:t>After polymorphic probes filtering: 427 786</a:t>
              </a:r>
            </a:p>
          </p:txBody>
        </p:sp>
        <p:sp>
          <p:nvSpPr>
            <p:cNvPr id="72" name="TextBox 71">
              <a:extLst>
                <a:ext uri="{FF2B5EF4-FFF2-40B4-BE49-F238E27FC236}">
                  <a16:creationId xmlns:a16="http://schemas.microsoft.com/office/drawing/2014/main" id="{EF62CA59-C9F7-144C-8527-73F168EB36A8}"/>
                </a:ext>
              </a:extLst>
            </p:cNvPr>
            <p:cNvSpPr txBox="1"/>
            <p:nvPr/>
          </p:nvSpPr>
          <p:spPr>
            <a:xfrm>
              <a:off x="7103746" y="5158723"/>
              <a:ext cx="3891899" cy="646587"/>
            </a:xfrm>
            <a:prstGeom prst="rect">
              <a:avLst/>
            </a:prstGeom>
            <a:noFill/>
            <a:ln w="28575">
              <a:solidFill>
                <a:schemeClr val="tx1"/>
              </a:solidFill>
            </a:ln>
          </p:spPr>
          <p:txBody>
            <a:bodyPr wrap="square" rtlCol="0">
              <a:spAutoFit/>
            </a:bodyPr>
            <a:lstStyle/>
            <a:p>
              <a:pPr algn="ctr"/>
              <a:r>
                <a:rPr lang="en-US" dirty="0"/>
                <a:t>After detection p-value and bead count filtering: 425 456</a:t>
              </a:r>
            </a:p>
          </p:txBody>
        </p:sp>
        <p:cxnSp>
          <p:nvCxnSpPr>
            <p:cNvPr id="73" name="Straight Arrow Connector 72">
              <a:extLst>
                <a:ext uri="{FF2B5EF4-FFF2-40B4-BE49-F238E27FC236}">
                  <a16:creationId xmlns:a16="http://schemas.microsoft.com/office/drawing/2014/main" id="{EBEFEEAE-7807-6443-9D7C-AC7D5E847CAA}"/>
                </a:ext>
              </a:extLst>
            </p:cNvPr>
            <p:cNvCxnSpPr>
              <a:cxnSpLocks/>
              <a:stCxn id="61" idx="2"/>
              <a:endCxn id="72" idx="0"/>
            </p:cNvCxnSpPr>
            <p:nvPr/>
          </p:nvCxnSpPr>
          <p:spPr>
            <a:xfrm flipH="1">
              <a:off x="9049696" y="4871948"/>
              <a:ext cx="1" cy="2867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1D91294-18F9-9644-94B6-7CA6A691FD34}"/>
                </a:ext>
              </a:extLst>
            </p:cNvPr>
            <p:cNvSpPr txBox="1"/>
            <p:nvPr/>
          </p:nvSpPr>
          <p:spPr>
            <a:xfrm>
              <a:off x="7103745" y="6092085"/>
              <a:ext cx="3891899" cy="646587"/>
            </a:xfrm>
            <a:prstGeom prst="rect">
              <a:avLst/>
            </a:prstGeom>
            <a:noFill/>
            <a:ln w="28575">
              <a:solidFill>
                <a:schemeClr val="tx1"/>
              </a:solidFill>
            </a:ln>
          </p:spPr>
          <p:txBody>
            <a:bodyPr wrap="square" rtlCol="0">
              <a:spAutoFit/>
            </a:bodyPr>
            <a:lstStyle/>
            <a:p>
              <a:pPr algn="ctr"/>
              <a:r>
                <a:rPr lang="en-US" b="1" dirty="0"/>
                <a:t>Final probe count</a:t>
              </a:r>
              <a:r>
                <a:rPr lang="en-US" dirty="0"/>
                <a:t>: 425 456</a:t>
              </a:r>
            </a:p>
            <a:p>
              <a:pPr algn="ctr"/>
              <a:r>
                <a:rPr lang="en-US" b="1" dirty="0"/>
                <a:t>Removed probes: </a:t>
              </a:r>
              <a:r>
                <a:rPr lang="en-US" dirty="0"/>
                <a:t>60,121</a:t>
              </a:r>
              <a:endParaRPr lang="en-US" b="1" dirty="0"/>
            </a:p>
          </p:txBody>
        </p:sp>
        <p:cxnSp>
          <p:nvCxnSpPr>
            <p:cNvPr id="78" name="Straight Arrow Connector 77">
              <a:extLst>
                <a:ext uri="{FF2B5EF4-FFF2-40B4-BE49-F238E27FC236}">
                  <a16:creationId xmlns:a16="http://schemas.microsoft.com/office/drawing/2014/main" id="{05F52537-7A8C-1145-B249-32C893414E5F}"/>
                </a:ext>
              </a:extLst>
            </p:cNvPr>
            <p:cNvCxnSpPr>
              <a:cxnSpLocks/>
              <a:stCxn id="72" idx="2"/>
              <a:endCxn id="77" idx="0"/>
            </p:cNvCxnSpPr>
            <p:nvPr/>
          </p:nvCxnSpPr>
          <p:spPr>
            <a:xfrm flipH="1">
              <a:off x="9049695" y="5805310"/>
              <a:ext cx="1" cy="2867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2682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2C7A51F-ABD2-7C46-8016-8470DA3679EE}"/>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C796549B-FD9F-D14B-8E25-339145E90408}"/>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090C6E12-2804-1848-A0A0-F513E3B175E3}"/>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8A95CEA6-FBD7-A74B-9FF9-70D957C1EF03}"/>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EA4CD3AB-DF9B-DC4D-8B22-D20675A748FA}"/>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C53DAF-6B82-E846-AC61-C9FBFB16DC18}"/>
                  </a:ext>
                </a:extLst>
              </p:cNvPr>
              <p:cNvSpPr txBox="1"/>
              <p:nvPr/>
            </p:nvSpPr>
            <p:spPr>
              <a:xfrm>
                <a:off x="137160" y="30530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Noob </a:t>
                </a:r>
              </a:p>
              <a:p>
                <a:pPr algn="ctr"/>
                <a:r>
                  <a:rPr lang="en-US" sz="1200" dirty="0">
                    <a:solidFill>
                      <a:schemeClr val="bg2">
                        <a:lumMod val="90000"/>
                      </a:schemeClr>
                    </a:solidFill>
                  </a:rPr>
                  <a:t>44 samples, 485 577 probes</a:t>
                </a:r>
              </a:p>
            </p:txBody>
          </p:sp>
          <p:sp>
            <p:nvSpPr>
              <p:cNvPr id="40" name="TextBox 39">
                <a:extLst>
                  <a:ext uri="{FF2B5EF4-FFF2-40B4-BE49-F238E27FC236}">
                    <a16:creationId xmlns:a16="http://schemas.microsoft.com/office/drawing/2014/main" id="{A250FB4C-EC6C-7E46-B6BF-198FA0AB4715}"/>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1" name="Straight Connector 40">
                <a:extLst>
                  <a:ext uri="{FF2B5EF4-FFF2-40B4-BE49-F238E27FC236}">
                    <a16:creationId xmlns:a16="http://schemas.microsoft.com/office/drawing/2014/main" id="{A98009A1-90C9-DE45-AF87-1B9D8C3BFD30}"/>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18446A-4678-BF42-880A-3251102E198A}"/>
                  </a:ext>
                </a:extLst>
              </p:cNvPr>
              <p:cNvCxnSpPr>
                <a:cxnSpLocks/>
                <a:endCxn id="39" idx="0"/>
              </p:cNvCxnSpPr>
              <p:nvPr/>
            </p:nvCxnSpPr>
            <p:spPr>
              <a:xfrm>
                <a:off x="1234440"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2AC355-A1E9-7C45-8633-E1486240D27A}"/>
                  </a:ext>
                </a:extLst>
              </p:cNvPr>
              <p:cNvCxnSpPr/>
              <p:nvPr/>
            </p:nvCxnSpPr>
            <p:spPr>
              <a:xfrm flipH="1">
                <a:off x="1234440" y="2800350"/>
                <a:ext cx="137731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AA8C96-D6DF-DF43-90C1-65A22B8E9832}"/>
                  </a:ext>
                </a:extLst>
              </p:cNvPr>
              <p:cNvCxnSpPr>
                <a:endCxn id="40"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DFD897-83D8-5046-AD01-56954A8CFBE4}"/>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3AF2D69-6E3A-C84C-83CA-EF64C3109A61}"/>
                  </a:ext>
                </a:extLst>
              </p:cNvPr>
              <p:cNvSpPr txBox="1"/>
              <p:nvPr/>
            </p:nvSpPr>
            <p:spPr>
              <a:xfrm>
                <a:off x="137160" y="38506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Epigenetic Clocks</a:t>
                </a:r>
              </a:p>
              <a:p>
                <a:pPr algn="ctr"/>
                <a:r>
                  <a:rPr lang="en-US" sz="1200" dirty="0">
                    <a:solidFill>
                      <a:schemeClr val="bg2">
                        <a:lumMod val="90000"/>
                      </a:schemeClr>
                    </a:solidFill>
                  </a:rPr>
                  <a:t>44 samples, 485 577 probes</a:t>
                </a:r>
              </a:p>
            </p:txBody>
          </p:sp>
          <p:cxnSp>
            <p:nvCxnSpPr>
              <p:cNvPr id="53" name="Straight Arrow Connector 52">
                <a:extLst>
                  <a:ext uri="{FF2B5EF4-FFF2-40B4-BE49-F238E27FC236}">
                    <a16:creationId xmlns:a16="http://schemas.microsoft.com/office/drawing/2014/main" id="{731916C5-CBC8-1D4D-B60C-37A8AE787780}"/>
                  </a:ext>
                </a:extLst>
              </p:cNvPr>
              <p:cNvCxnSpPr>
                <a:cxnSpLocks/>
                <a:stCxn id="39" idx="2"/>
                <a:endCxn id="52" idx="0"/>
              </p:cNvCxnSpPr>
              <p:nvPr/>
            </p:nvCxnSpPr>
            <p:spPr>
              <a:xfrm>
                <a:off x="1234440" y="35763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F4CEEE-9709-1549-944E-E0A7C720AB58}"/>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5" name="Straight Arrow Connector 54">
                <a:extLst>
                  <a:ext uri="{FF2B5EF4-FFF2-40B4-BE49-F238E27FC236}">
                    <a16:creationId xmlns:a16="http://schemas.microsoft.com/office/drawing/2014/main" id="{5E21F21E-0E9A-B247-BE64-1E1E40967445}"/>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123686E-344F-FC49-8D12-D7066A28F850}"/>
                  </a:ext>
                </a:extLst>
              </p:cNvPr>
              <p:cNvSpPr txBox="1"/>
              <p:nvPr/>
            </p:nvSpPr>
            <p:spPr>
              <a:xfrm>
                <a:off x="2495550" y="4648290"/>
                <a:ext cx="260223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7" name="Straight Arrow Connector 56">
                <a:extLst>
                  <a:ext uri="{FF2B5EF4-FFF2-40B4-BE49-F238E27FC236}">
                    <a16:creationId xmlns:a16="http://schemas.microsoft.com/office/drawing/2014/main" id="{3B55B824-BF17-6642-9B57-5A5E9AE0371A}"/>
                  </a:ext>
                </a:extLst>
              </p:cNvPr>
              <p:cNvCxnSpPr>
                <a:cxnSpLocks/>
                <a:endCxn id="56"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D4B30C4-2DE4-1B47-8B6C-605E7DBD6C59}"/>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60" name="Straight Arrow Connector 59">
                <a:extLst>
                  <a:ext uri="{FF2B5EF4-FFF2-40B4-BE49-F238E27FC236}">
                    <a16:creationId xmlns:a16="http://schemas.microsoft.com/office/drawing/2014/main" id="{3084927E-3DCF-6340-AEE1-E07DE2330D77}"/>
                  </a:ext>
                </a:extLst>
              </p:cNvPr>
              <p:cNvCxnSpPr>
                <a:cxnSpLocks/>
                <a:endCxn id="31"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DEE0CF3-DDBB-3245-8E58-2114CE3E923E}"/>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3" name="Straight Arrow Connector 32">
              <a:extLst>
                <a:ext uri="{FF2B5EF4-FFF2-40B4-BE49-F238E27FC236}">
                  <a16:creationId xmlns:a16="http://schemas.microsoft.com/office/drawing/2014/main" id="{1B6702AC-6DC8-BE4A-AC21-ED90226E78FA}"/>
                </a:ext>
              </a:extLst>
            </p:cNvPr>
            <p:cNvCxnSpPr>
              <a:cxnSpLocks/>
              <a:stCxn id="31" idx="2"/>
              <a:endCxn id="59"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F53E7300-0682-0148-BF94-EEBF33BE2A8A}"/>
              </a:ext>
            </a:extLst>
          </p:cNvPr>
          <p:cNvPicPr>
            <a:picLocks noChangeAspect="1"/>
          </p:cNvPicPr>
          <p:nvPr/>
        </p:nvPicPr>
        <p:blipFill rotWithShape="1">
          <a:blip r:embed="rId3"/>
          <a:srcRect l="4322" t="1623" r="4925" b="4500"/>
          <a:stretch/>
        </p:blipFill>
        <p:spPr>
          <a:xfrm>
            <a:off x="5925793" y="1247491"/>
            <a:ext cx="5997028" cy="5428077"/>
          </a:xfrm>
          <a:prstGeom prst="rect">
            <a:avLst/>
          </a:prstGeom>
        </p:spPr>
      </p:pic>
      <p:sp>
        <p:nvSpPr>
          <p:cNvPr id="2" name="Title 1">
            <a:extLst>
              <a:ext uri="{FF2B5EF4-FFF2-40B4-BE49-F238E27FC236}">
                <a16:creationId xmlns:a16="http://schemas.microsoft.com/office/drawing/2014/main" id="{E5D35AC2-672C-774C-9D99-50B2E0764520}"/>
              </a:ext>
            </a:extLst>
          </p:cNvPr>
          <p:cNvSpPr>
            <a:spLocks noGrp="1"/>
          </p:cNvSpPr>
          <p:nvPr>
            <p:ph type="title"/>
          </p:nvPr>
        </p:nvSpPr>
        <p:spPr/>
        <p:txBody>
          <a:bodyPr/>
          <a:lstStyle/>
          <a:p>
            <a:r>
              <a:rPr lang="en-US" dirty="0"/>
              <a:t>SV in the top PC.</a:t>
            </a:r>
          </a:p>
        </p:txBody>
      </p:sp>
    </p:spTree>
    <p:extLst>
      <p:ext uri="{BB962C8B-B14F-4D97-AF65-F5344CB8AC3E}">
        <p14:creationId xmlns:p14="http://schemas.microsoft.com/office/powerpoint/2010/main" val="302299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2C7A51F-ABD2-7C46-8016-8470DA3679EE}"/>
              </a:ext>
            </a:extLst>
          </p:cNvPr>
          <p:cNvGrpSpPr/>
          <p:nvPr/>
        </p:nvGrpSpPr>
        <p:grpSpPr>
          <a:xfrm>
            <a:off x="127635" y="1107563"/>
            <a:ext cx="4960620" cy="5568005"/>
            <a:chOff x="127635" y="1231456"/>
            <a:chExt cx="4960620" cy="5568005"/>
          </a:xfrm>
        </p:grpSpPr>
        <p:grpSp>
          <p:nvGrpSpPr>
            <p:cNvPr id="29" name="Group 28">
              <a:extLst>
                <a:ext uri="{FF2B5EF4-FFF2-40B4-BE49-F238E27FC236}">
                  <a16:creationId xmlns:a16="http://schemas.microsoft.com/office/drawing/2014/main" id="{C796549B-FD9F-D14B-8E25-339145E90408}"/>
                </a:ext>
              </a:extLst>
            </p:cNvPr>
            <p:cNvGrpSpPr/>
            <p:nvPr/>
          </p:nvGrpSpPr>
          <p:grpSpPr>
            <a:xfrm>
              <a:off x="127635" y="1231456"/>
              <a:ext cx="4960620" cy="5568005"/>
              <a:chOff x="137160" y="1145515"/>
              <a:chExt cx="4960620" cy="5568005"/>
            </a:xfrm>
          </p:grpSpPr>
          <p:sp>
            <p:nvSpPr>
              <p:cNvPr id="36" name="TextBox 35">
                <a:extLst>
                  <a:ext uri="{FF2B5EF4-FFF2-40B4-BE49-F238E27FC236}">
                    <a16:creationId xmlns:a16="http://schemas.microsoft.com/office/drawing/2014/main" id="{090C6E12-2804-1848-A0A0-F513E3B175E3}"/>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37" name="TextBox 36">
                <a:extLst>
                  <a:ext uri="{FF2B5EF4-FFF2-40B4-BE49-F238E27FC236}">
                    <a16:creationId xmlns:a16="http://schemas.microsoft.com/office/drawing/2014/main" id="{8A95CEA6-FBD7-A74B-9FF9-70D957C1EF03}"/>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38" name="Straight Arrow Connector 37">
                <a:extLst>
                  <a:ext uri="{FF2B5EF4-FFF2-40B4-BE49-F238E27FC236}">
                    <a16:creationId xmlns:a16="http://schemas.microsoft.com/office/drawing/2014/main" id="{EA4CD3AB-DF9B-DC4D-8B22-D20675A748FA}"/>
                  </a:ext>
                </a:extLst>
              </p:cNvPr>
              <p:cNvCxnSpPr>
                <a:cxnSpLocks/>
                <a:stCxn id="36" idx="2"/>
                <a:endCxn id="3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C53DAF-6B82-E846-AC61-C9FBFB16DC18}"/>
                  </a:ext>
                </a:extLst>
              </p:cNvPr>
              <p:cNvSpPr txBox="1"/>
              <p:nvPr/>
            </p:nvSpPr>
            <p:spPr>
              <a:xfrm>
                <a:off x="137160" y="30530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Noob </a:t>
                </a:r>
              </a:p>
              <a:p>
                <a:pPr algn="ctr"/>
                <a:r>
                  <a:rPr lang="en-US" sz="1200" dirty="0">
                    <a:solidFill>
                      <a:schemeClr val="bg2">
                        <a:lumMod val="90000"/>
                      </a:schemeClr>
                    </a:solidFill>
                  </a:rPr>
                  <a:t>44 samples, 485 577 probes</a:t>
                </a:r>
              </a:p>
            </p:txBody>
          </p:sp>
          <p:sp>
            <p:nvSpPr>
              <p:cNvPr id="40" name="TextBox 39">
                <a:extLst>
                  <a:ext uri="{FF2B5EF4-FFF2-40B4-BE49-F238E27FC236}">
                    <a16:creationId xmlns:a16="http://schemas.microsoft.com/office/drawing/2014/main" id="{A250FB4C-EC6C-7E46-B6BF-198FA0AB4715}"/>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41" name="Straight Connector 40">
                <a:extLst>
                  <a:ext uri="{FF2B5EF4-FFF2-40B4-BE49-F238E27FC236}">
                    <a16:creationId xmlns:a16="http://schemas.microsoft.com/office/drawing/2014/main" id="{A98009A1-90C9-DE45-AF87-1B9D8C3BFD30}"/>
                  </a:ext>
                </a:extLst>
              </p:cNvPr>
              <p:cNvCxnSpPr>
                <a:stCxn id="3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18446A-4678-BF42-880A-3251102E198A}"/>
                  </a:ext>
                </a:extLst>
              </p:cNvPr>
              <p:cNvCxnSpPr>
                <a:cxnSpLocks/>
                <a:endCxn id="39" idx="0"/>
              </p:cNvCxnSpPr>
              <p:nvPr/>
            </p:nvCxnSpPr>
            <p:spPr>
              <a:xfrm>
                <a:off x="1234440"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2AC355-A1E9-7C45-8633-E1486240D27A}"/>
                  </a:ext>
                </a:extLst>
              </p:cNvPr>
              <p:cNvCxnSpPr/>
              <p:nvPr/>
            </p:nvCxnSpPr>
            <p:spPr>
              <a:xfrm flipH="1">
                <a:off x="1234440" y="2800350"/>
                <a:ext cx="137731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AA8C96-D6DF-DF43-90C1-65A22B8E9832}"/>
                  </a:ext>
                </a:extLst>
              </p:cNvPr>
              <p:cNvCxnSpPr>
                <a:endCxn id="40"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DFD897-83D8-5046-AD01-56954A8CFBE4}"/>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3AF2D69-6E3A-C84C-83CA-EF64C3109A61}"/>
                  </a:ext>
                </a:extLst>
              </p:cNvPr>
              <p:cNvSpPr txBox="1"/>
              <p:nvPr/>
            </p:nvSpPr>
            <p:spPr>
              <a:xfrm>
                <a:off x="137160" y="38506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Epigenetic Clocks</a:t>
                </a:r>
              </a:p>
              <a:p>
                <a:pPr algn="ctr"/>
                <a:r>
                  <a:rPr lang="en-US" sz="1200" dirty="0">
                    <a:solidFill>
                      <a:schemeClr val="bg2">
                        <a:lumMod val="90000"/>
                      </a:schemeClr>
                    </a:solidFill>
                  </a:rPr>
                  <a:t>44 samples, 485 577 probes</a:t>
                </a:r>
              </a:p>
            </p:txBody>
          </p:sp>
          <p:cxnSp>
            <p:nvCxnSpPr>
              <p:cNvPr id="53" name="Straight Arrow Connector 52">
                <a:extLst>
                  <a:ext uri="{FF2B5EF4-FFF2-40B4-BE49-F238E27FC236}">
                    <a16:creationId xmlns:a16="http://schemas.microsoft.com/office/drawing/2014/main" id="{731916C5-CBC8-1D4D-B60C-37A8AE787780}"/>
                  </a:ext>
                </a:extLst>
              </p:cNvPr>
              <p:cNvCxnSpPr>
                <a:cxnSpLocks/>
                <a:stCxn id="39" idx="2"/>
                <a:endCxn id="52" idx="0"/>
              </p:cNvCxnSpPr>
              <p:nvPr/>
            </p:nvCxnSpPr>
            <p:spPr>
              <a:xfrm>
                <a:off x="1234440" y="35763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F4CEEE-9709-1549-944E-E0A7C720AB58}"/>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55" name="Straight Arrow Connector 54">
                <a:extLst>
                  <a:ext uri="{FF2B5EF4-FFF2-40B4-BE49-F238E27FC236}">
                    <a16:creationId xmlns:a16="http://schemas.microsoft.com/office/drawing/2014/main" id="{5E21F21E-0E9A-B247-BE64-1E1E40967445}"/>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123686E-344F-FC49-8D12-D7066A28F850}"/>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57" name="Straight Arrow Connector 56">
                <a:extLst>
                  <a:ext uri="{FF2B5EF4-FFF2-40B4-BE49-F238E27FC236}">
                    <a16:creationId xmlns:a16="http://schemas.microsoft.com/office/drawing/2014/main" id="{3B55B824-BF17-6642-9B57-5A5E9AE0371A}"/>
                  </a:ext>
                </a:extLst>
              </p:cNvPr>
              <p:cNvCxnSpPr>
                <a:cxnSpLocks/>
                <a:endCxn id="56"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D4B30C4-2DE4-1B47-8B6C-605E7DBD6C59}"/>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60" name="Straight Arrow Connector 59">
                <a:extLst>
                  <a:ext uri="{FF2B5EF4-FFF2-40B4-BE49-F238E27FC236}">
                    <a16:creationId xmlns:a16="http://schemas.microsoft.com/office/drawing/2014/main" id="{3084927E-3DCF-6340-AEE1-E07DE2330D77}"/>
                  </a:ext>
                </a:extLst>
              </p:cNvPr>
              <p:cNvCxnSpPr>
                <a:cxnSpLocks/>
                <a:endCxn id="31"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DEE0CF3-DDBB-3245-8E58-2114CE3E923E}"/>
                </a:ext>
              </a:extLst>
            </p:cNvPr>
            <p:cNvSpPr txBox="1"/>
            <p:nvPr/>
          </p:nvSpPr>
          <p:spPr>
            <a:xfrm>
              <a:off x="2486025" y="5505236"/>
              <a:ext cx="260223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33" name="Straight Arrow Connector 32">
              <a:extLst>
                <a:ext uri="{FF2B5EF4-FFF2-40B4-BE49-F238E27FC236}">
                  <a16:creationId xmlns:a16="http://schemas.microsoft.com/office/drawing/2014/main" id="{1B6702AC-6DC8-BE4A-AC21-ED90226E78FA}"/>
                </a:ext>
              </a:extLst>
            </p:cNvPr>
            <p:cNvCxnSpPr>
              <a:cxnSpLocks/>
              <a:stCxn id="31" idx="2"/>
              <a:endCxn id="59"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F889E071-70C8-EA44-8858-61570FAE377F}"/>
              </a:ext>
            </a:extLst>
          </p:cNvPr>
          <p:cNvPicPr>
            <a:picLocks noChangeAspect="1"/>
          </p:cNvPicPr>
          <p:nvPr/>
        </p:nvPicPr>
        <p:blipFill>
          <a:blip r:embed="rId3"/>
          <a:stretch>
            <a:fillRect/>
          </a:stretch>
        </p:blipFill>
        <p:spPr>
          <a:xfrm>
            <a:off x="5619749" y="1868203"/>
            <a:ext cx="6301733" cy="3889070"/>
          </a:xfrm>
          <a:prstGeom prst="rect">
            <a:avLst/>
          </a:prstGeom>
        </p:spPr>
      </p:pic>
      <p:sp>
        <p:nvSpPr>
          <p:cNvPr id="2" name="Title 1">
            <a:extLst>
              <a:ext uri="{FF2B5EF4-FFF2-40B4-BE49-F238E27FC236}">
                <a16:creationId xmlns:a16="http://schemas.microsoft.com/office/drawing/2014/main" id="{13450BEB-0D3B-4B45-9337-7E359539EF53}"/>
              </a:ext>
            </a:extLst>
          </p:cNvPr>
          <p:cNvSpPr>
            <a:spLocks noGrp="1"/>
          </p:cNvSpPr>
          <p:nvPr>
            <p:ph type="title"/>
          </p:nvPr>
        </p:nvSpPr>
        <p:spPr>
          <a:xfrm>
            <a:off x="259312" y="182432"/>
            <a:ext cx="9339262" cy="721183"/>
          </a:xfrm>
        </p:spPr>
        <p:txBody>
          <a:bodyPr/>
          <a:lstStyle/>
          <a:p>
            <a:r>
              <a:rPr lang="en-US" sz="2500" dirty="0" err="1"/>
              <a:t>EpiDISH</a:t>
            </a:r>
            <a:r>
              <a:rPr lang="en-US" sz="2500" dirty="0"/>
              <a:t> identified higher proportion of epithelial cells and fibroblast, which was expected.</a:t>
            </a:r>
          </a:p>
        </p:txBody>
      </p:sp>
    </p:spTree>
    <p:extLst>
      <p:ext uri="{BB962C8B-B14F-4D97-AF65-F5344CB8AC3E}">
        <p14:creationId xmlns:p14="http://schemas.microsoft.com/office/powerpoint/2010/main" val="30601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17" y="132099"/>
            <a:ext cx="9339263" cy="748145"/>
          </a:xfrm>
        </p:spPr>
        <p:txBody>
          <a:bodyPr/>
          <a:lstStyle/>
          <a:p>
            <a:r>
              <a:rPr lang="en-US" sz="2500" dirty="0"/>
              <a:t>AMD is </a:t>
            </a:r>
            <a:r>
              <a:rPr lang="en-US" sz="2500" dirty="0" err="1"/>
              <a:t>characterised</a:t>
            </a:r>
            <a:r>
              <a:rPr lang="en-US" sz="2500" dirty="0"/>
              <a:t> by the size and accumulation of drusen in the retina.</a:t>
            </a:r>
          </a:p>
        </p:txBody>
      </p:sp>
      <p:sp>
        <p:nvSpPr>
          <p:cNvPr id="13" name="TextBox 12">
            <a:extLst>
              <a:ext uri="{FF2B5EF4-FFF2-40B4-BE49-F238E27FC236}">
                <a16:creationId xmlns:a16="http://schemas.microsoft.com/office/drawing/2014/main" id="{8131FEA7-B68C-284A-998E-4BD0EE1183DE}"/>
              </a:ext>
            </a:extLst>
          </p:cNvPr>
          <p:cNvSpPr txBox="1"/>
          <p:nvPr/>
        </p:nvSpPr>
        <p:spPr>
          <a:xfrm>
            <a:off x="259317" y="6581001"/>
            <a:ext cx="11730753" cy="276999"/>
          </a:xfrm>
          <a:prstGeom prst="rect">
            <a:avLst/>
          </a:prstGeom>
          <a:noFill/>
        </p:spPr>
        <p:txBody>
          <a:bodyPr wrap="square" rtlCol="0">
            <a:spAutoFit/>
          </a:bodyPr>
          <a:lstStyle/>
          <a:p>
            <a:r>
              <a:rPr lang="en-US" sz="1200" baseline="30000" dirty="0"/>
              <a:t>Fig. 1</a:t>
            </a:r>
            <a:r>
              <a:rPr lang="en-US" sz="1200" dirty="0"/>
              <a:t> Jager </a:t>
            </a:r>
            <a:r>
              <a:rPr lang="en-US" sz="1200" i="1" dirty="0"/>
              <a:t>et al. </a:t>
            </a:r>
            <a:r>
              <a:rPr lang="en-US" sz="1200" dirty="0"/>
              <a:t>Age-Related Macular Degeneration. </a:t>
            </a:r>
            <a:r>
              <a:rPr lang="en-US" sz="1200" i="1" dirty="0"/>
              <a:t>The New England Journal of Medicine</a:t>
            </a:r>
            <a:r>
              <a:rPr lang="en-US" sz="1200" dirty="0"/>
              <a:t>.</a:t>
            </a:r>
            <a:endParaRPr lang="en-US" sz="1200" i="1" baseline="30000" dirty="0"/>
          </a:p>
        </p:txBody>
      </p:sp>
      <p:pic>
        <p:nvPicPr>
          <p:cNvPr id="14" name="Picture 3">
            <a:extLst>
              <a:ext uri="{FF2B5EF4-FFF2-40B4-BE49-F238E27FC236}">
                <a16:creationId xmlns:a16="http://schemas.microsoft.com/office/drawing/2014/main" id="{669D5091-8C21-8244-8AB2-63D7539DFB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27" t="3458" r="3384" b="56229"/>
          <a:stretch/>
        </p:blipFill>
        <p:spPr bwMode="auto">
          <a:xfrm>
            <a:off x="1147403" y="2090589"/>
            <a:ext cx="9897194" cy="36804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B6EAF3E1-EA46-7446-8BA1-0D35165633FF}"/>
              </a:ext>
            </a:extLst>
          </p:cNvPr>
          <p:cNvSpPr/>
          <p:nvPr/>
        </p:nvSpPr>
        <p:spPr>
          <a:xfrm>
            <a:off x="6733309" y="2090589"/>
            <a:ext cx="2137559" cy="3778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5B66D4-A7B9-E84E-B7C9-037D023B5596}"/>
              </a:ext>
            </a:extLst>
          </p:cNvPr>
          <p:cNvSpPr/>
          <p:nvPr/>
        </p:nvSpPr>
        <p:spPr>
          <a:xfrm>
            <a:off x="8925123" y="2093355"/>
            <a:ext cx="2137559" cy="3778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E06C52-AED2-5040-AB0E-4D8BF4C177B2}"/>
              </a:ext>
            </a:extLst>
          </p:cNvPr>
          <p:cNvSpPr txBox="1"/>
          <p:nvPr/>
        </p:nvSpPr>
        <p:spPr>
          <a:xfrm>
            <a:off x="6733309" y="5963936"/>
            <a:ext cx="2137559" cy="369460"/>
          </a:xfrm>
          <a:prstGeom prst="rect">
            <a:avLst/>
          </a:prstGeom>
          <a:noFill/>
        </p:spPr>
        <p:txBody>
          <a:bodyPr wrap="square" rtlCol="0">
            <a:spAutoFit/>
          </a:bodyPr>
          <a:lstStyle/>
          <a:p>
            <a:pPr algn="ctr"/>
            <a:r>
              <a:rPr lang="en-US" b="1" dirty="0">
                <a:solidFill>
                  <a:srgbClr val="C00000"/>
                </a:solidFill>
              </a:rPr>
              <a:t>Non-treatable</a:t>
            </a:r>
          </a:p>
        </p:txBody>
      </p:sp>
      <p:sp>
        <p:nvSpPr>
          <p:cNvPr id="8" name="TextBox 7">
            <a:extLst>
              <a:ext uri="{FF2B5EF4-FFF2-40B4-BE49-F238E27FC236}">
                <a16:creationId xmlns:a16="http://schemas.microsoft.com/office/drawing/2014/main" id="{CFC11CEF-64EB-9843-AD24-896EA4B24FF7}"/>
              </a:ext>
            </a:extLst>
          </p:cNvPr>
          <p:cNvSpPr txBox="1"/>
          <p:nvPr/>
        </p:nvSpPr>
        <p:spPr>
          <a:xfrm>
            <a:off x="8925123" y="5963936"/>
            <a:ext cx="2137558" cy="369460"/>
          </a:xfrm>
          <a:prstGeom prst="rect">
            <a:avLst/>
          </a:prstGeom>
          <a:noFill/>
        </p:spPr>
        <p:txBody>
          <a:bodyPr wrap="square" rtlCol="0">
            <a:spAutoFit/>
          </a:bodyPr>
          <a:lstStyle/>
          <a:p>
            <a:pPr algn="ctr"/>
            <a:r>
              <a:rPr lang="en-US" b="1" dirty="0"/>
              <a:t>Treatable</a:t>
            </a:r>
          </a:p>
        </p:txBody>
      </p:sp>
      <p:sp>
        <p:nvSpPr>
          <p:cNvPr id="9" name="TextBox 8">
            <a:extLst>
              <a:ext uri="{FF2B5EF4-FFF2-40B4-BE49-F238E27FC236}">
                <a16:creationId xmlns:a16="http://schemas.microsoft.com/office/drawing/2014/main" id="{394CDA34-A9E4-B74F-A904-69FD64BA4703}"/>
              </a:ext>
            </a:extLst>
          </p:cNvPr>
          <p:cNvSpPr txBox="1"/>
          <p:nvPr/>
        </p:nvSpPr>
        <p:spPr>
          <a:xfrm>
            <a:off x="6733309" y="1357489"/>
            <a:ext cx="2137559" cy="584775"/>
          </a:xfrm>
          <a:prstGeom prst="rect">
            <a:avLst/>
          </a:prstGeom>
          <a:noFill/>
        </p:spPr>
        <p:txBody>
          <a:bodyPr wrap="square" rtlCol="0">
            <a:spAutoFit/>
          </a:bodyPr>
          <a:lstStyle/>
          <a:p>
            <a:pPr algn="ctr"/>
            <a:r>
              <a:rPr lang="en-US" sz="1600" b="1" dirty="0"/>
              <a:t>Geographic atrophy</a:t>
            </a:r>
          </a:p>
          <a:p>
            <a:pPr algn="ctr"/>
            <a:r>
              <a:rPr lang="en-US" sz="1600" b="1" dirty="0"/>
              <a:t>(dry AMD)</a:t>
            </a:r>
          </a:p>
        </p:txBody>
      </p:sp>
      <p:sp>
        <p:nvSpPr>
          <p:cNvPr id="10" name="TextBox 9">
            <a:extLst>
              <a:ext uri="{FF2B5EF4-FFF2-40B4-BE49-F238E27FC236}">
                <a16:creationId xmlns:a16="http://schemas.microsoft.com/office/drawing/2014/main" id="{72E671C5-CBAC-1243-93A9-BAF17DF41574}"/>
              </a:ext>
            </a:extLst>
          </p:cNvPr>
          <p:cNvSpPr txBox="1"/>
          <p:nvPr/>
        </p:nvSpPr>
        <p:spPr>
          <a:xfrm>
            <a:off x="8925121" y="1261996"/>
            <a:ext cx="2137560" cy="830997"/>
          </a:xfrm>
          <a:prstGeom prst="rect">
            <a:avLst/>
          </a:prstGeom>
          <a:noFill/>
        </p:spPr>
        <p:txBody>
          <a:bodyPr wrap="square" rtlCol="0">
            <a:spAutoFit/>
          </a:bodyPr>
          <a:lstStyle/>
          <a:p>
            <a:pPr algn="ctr"/>
            <a:r>
              <a:rPr lang="en-US" sz="1600" b="1" dirty="0"/>
              <a:t>Choroidal neovascularization</a:t>
            </a:r>
          </a:p>
          <a:p>
            <a:pPr algn="ctr"/>
            <a:r>
              <a:rPr lang="en-US" sz="1600" b="1" dirty="0"/>
              <a:t>(wet AMD)</a:t>
            </a:r>
          </a:p>
        </p:txBody>
      </p:sp>
    </p:spTree>
    <p:extLst>
      <p:ext uri="{BB962C8B-B14F-4D97-AF65-F5344CB8AC3E}">
        <p14:creationId xmlns:p14="http://schemas.microsoft.com/office/powerpoint/2010/main" val="37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701994F-99FB-B14D-B202-B60578B030E6}"/>
              </a:ext>
            </a:extLst>
          </p:cNvPr>
          <p:cNvGrpSpPr/>
          <p:nvPr/>
        </p:nvGrpSpPr>
        <p:grpSpPr>
          <a:xfrm>
            <a:off x="127635" y="1107563"/>
            <a:ext cx="4960620" cy="5568005"/>
            <a:chOff x="127635" y="1231456"/>
            <a:chExt cx="4960620" cy="5568005"/>
          </a:xfrm>
        </p:grpSpPr>
        <p:grpSp>
          <p:nvGrpSpPr>
            <p:cNvPr id="43" name="Group 42">
              <a:extLst>
                <a:ext uri="{FF2B5EF4-FFF2-40B4-BE49-F238E27FC236}">
                  <a16:creationId xmlns:a16="http://schemas.microsoft.com/office/drawing/2014/main" id="{3446515B-7F60-F349-AA4F-0EC3B381000A}"/>
                </a:ext>
              </a:extLst>
            </p:cNvPr>
            <p:cNvGrpSpPr/>
            <p:nvPr/>
          </p:nvGrpSpPr>
          <p:grpSpPr>
            <a:xfrm>
              <a:off x="127635" y="1231456"/>
              <a:ext cx="4960620" cy="5568005"/>
              <a:chOff x="137160" y="1145515"/>
              <a:chExt cx="4960620" cy="5568005"/>
            </a:xfrm>
          </p:grpSpPr>
          <p:sp>
            <p:nvSpPr>
              <p:cNvPr id="46" name="TextBox 45">
                <a:extLst>
                  <a:ext uri="{FF2B5EF4-FFF2-40B4-BE49-F238E27FC236}">
                    <a16:creationId xmlns:a16="http://schemas.microsoft.com/office/drawing/2014/main" id="{71801D0E-F516-8A48-9D5A-FFA29DD875EF}"/>
                  </a:ext>
                </a:extLst>
              </p:cNvPr>
              <p:cNvSpPr txBox="1"/>
              <p:nvPr/>
            </p:nvSpPr>
            <p:spPr>
              <a:xfrm>
                <a:off x="137160" y="1145515"/>
                <a:ext cx="4949190" cy="523220"/>
              </a:xfrm>
              <a:prstGeom prst="rect">
                <a:avLst/>
              </a:prstGeom>
              <a:no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47" name="TextBox 46">
                <a:extLst>
                  <a:ext uri="{FF2B5EF4-FFF2-40B4-BE49-F238E27FC236}">
                    <a16:creationId xmlns:a16="http://schemas.microsoft.com/office/drawing/2014/main" id="{8B2ABB56-7087-E646-99CB-B6B3E18356CF}"/>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48" name="Straight Arrow Connector 47">
                <a:extLst>
                  <a:ext uri="{FF2B5EF4-FFF2-40B4-BE49-F238E27FC236}">
                    <a16:creationId xmlns:a16="http://schemas.microsoft.com/office/drawing/2014/main" id="{BFBFA726-56C7-3E44-B576-04AC4B071F88}"/>
                  </a:ext>
                </a:extLst>
              </p:cNvPr>
              <p:cNvCxnSpPr>
                <a:cxnSpLocks/>
                <a:stCxn id="46" idx="2"/>
                <a:endCxn id="47"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054E85E-643F-BA49-8A13-23597B9DC6A6}"/>
                  </a:ext>
                </a:extLst>
              </p:cNvPr>
              <p:cNvSpPr txBox="1"/>
              <p:nvPr/>
            </p:nvSpPr>
            <p:spPr>
              <a:xfrm>
                <a:off x="137160" y="30530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err="1">
                    <a:solidFill>
                      <a:schemeClr val="bg2">
                        <a:lumMod val="90000"/>
                      </a:schemeClr>
                    </a:solidFill>
                  </a:rPr>
                  <a:t>Normalisation</a:t>
                </a:r>
                <a:r>
                  <a:rPr lang="en-US" sz="1600" b="1" dirty="0">
                    <a:solidFill>
                      <a:schemeClr val="bg2">
                        <a:lumMod val="90000"/>
                      </a:schemeClr>
                    </a:solidFill>
                  </a:rPr>
                  <a:t>: Noob </a:t>
                </a:r>
              </a:p>
              <a:p>
                <a:pPr algn="ctr"/>
                <a:r>
                  <a:rPr lang="en-US" sz="1200" dirty="0">
                    <a:solidFill>
                      <a:schemeClr val="bg2">
                        <a:lumMod val="90000"/>
                      </a:schemeClr>
                    </a:solidFill>
                  </a:rPr>
                  <a:t>44 samples, 485 577 probes</a:t>
                </a:r>
              </a:p>
            </p:txBody>
          </p:sp>
          <p:sp>
            <p:nvSpPr>
              <p:cNvPr id="61" name="TextBox 60">
                <a:extLst>
                  <a:ext uri="{FF2B5EF4-FFF2-40B4-BE49-F238E27FC236}">
                    <a16:creationId xmlns:a16="http://schemas.microsoft.com/office/drawing/2014/main" id="{B5ECD829-E1D6-794C-B255-E3D7CF8C9322}"/>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62" name="Straight Connector 61">
                <a:extLst>
                  <a:ext uri="{FF2B5EF4-FFF2-40B4-BE49-F238E27FC236}">
                    <a16:creationId xmlns:a16="http://schemas.microsoft.com/office/drawing/2014/main" id="{7B09E5DE-22E7-FC47-B479-9FE3EA5A668C}"/>
                  </a:ext>
                </a:extLst>
              </p:cNvPr>
              <p:cNvCxnSpPr>
                <a:stCxn id="47"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83922E2-30E1-934C-82C0-00DE5258DC42}"/>
                  </a:ext>
                </a:extLst>
              </p:cNvPr>
              <p:cNvCxnSpPr>
                <a:cxnSpLocks/>
                <a:endCxn id="58" idx="0"/>
              </p:cNvCxnSpPr>
              <p:nvPr/>
            </p:nvCxnSpPr>
            <p:spPr>
              <a:xfrm>
                <a:off x="1234440" y="2800350"/>
                <a:ext cx="0" cy="25274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0C4E81-C319-0B45-BACE-79C03A3F125E}"/>
                  </a:ext>
                </a:extLst>
              </p:cNvPr>
              <p:cNvCxnSpPr/>
              <p:nvPr/>
            </p:nvCxnSpPr>
            <p:spPr>
              <a:xfrm flipH="1">
                <a:off x="1234440" y="2800350"/>
                <a:ext cx="137731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0D66623-F7FC-7841-8FEC-597E68091518}"/>
                  </a:ext>
                </a:extLst>
              </p:cNvPr>
              <p:cNvCxnSpPr>
                <a:endCxn id="61"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82FC7E-6172-D842-948B-6CB47E4D32BD}"/>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988AE03-C79D-0B49-A644-E1F4FF1B2741}"/>
                  </a:ext>
                </a:extLst>
              </p:cNvPr>
              <p:cNvSpPr txBox="1"/>
              <p:nvPr/>
            </p:nvSpPr>
            <p:spPr>
              <a:xfrm>
                <a:off x="137160" y="3850690"/>
                <a:ext cx="2194560" cy="523220"/>
              </a:xfrm>
              <a:prstGeom prst="rect">
                <a:avLst/>
              </a:prstGeom>
              <a:noFill/>
              <a:ln w="28575">
                <a:solidFill>
                  <a:schemeClr val="bg2">
                    <a:lumMod val="90000"/>
                  </a:schemeClr>
                </a:solidFill>
              </a:ln>
            </p:spPr>
            <p:txBody>
              <a:bodyPr wrap="square" rtlCol="0">
                <a:spAutoFit/>
              </a:bodyPr>
              <a:lstStyle/>
              <a:p>
                <a:pPr algn="ctr"/>
                <a:r>
                  <a:rPr lang="en-US" sz="1600" b="1" dirty="0">
                    <a:solidFill>
                      <a:schemeClr val="bg2">
                        <a:lumMod val="90000"/>
                      </a:schemeClr>
                    </a:solidFill>
                  </a:rPr>
                  <a:t>Epigenetic Clocks</a:t>
                </a:r>
              </a:p>
              <a:p>
                <a:pPr algn="ctr"/>
                <a:r>
                  <a:rPr lang="en-US" sz="1200" dirty="0">
                    <a:solidFill>
                      <a:schemeClr val="bg2">
                        <a:lumMod val="90000"/>
                      </a:schemeClr>
                    </a:solidFill>
                  </a:rPr>
                  <a:t>44 samples, 485 577 probes</a:t>
                </a:r>
              </a:p>
            </p:txBody>
          </p:sp>
          <p:cxnSp>
            <p:nvCxnSpPr>
              <p:cNvPr id="68" name="Straight Arrow Connector 67">
                <a:extLst>
                  <a:ext uri="{FF2B5EF4-FFF2-40B4-BE49-F238E27FC236}">
                    <a16:creationId xmlns:a16="http://schemas.microsoft.com/office/drawing/2014/main" id="{40E506FB-3BEF-2C4E-BF89-0954CB7C28FB}"/>
                  </a:ext>
                </a:extLst>
              </p:cNvPr>
              <p:cNvCxnSpPr>
                <a:cxnSpLocks/>
                <a:stCxn id="58" idx="2"/>
                <a:endCxn id="67" idx="0"/>
              </p:cNvCxnSpPr>
              <p:nvPr/>
            </p:nvCxnSpPr>
            <p:spPr>
              <a:xfrm>
                <a:off x="1234440" y="3576310"/>
                <a:ext cx="0" cy="274380"/>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DFA3ADB-8732-E44E-AAD7-C5B431E62E87}"/>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70" name="Straight Arrow Connector 69">
                <a:extLst>
                  <a:ext uri="{FF2B5EF4-FFF2-40B4-BE49-F238E27FC236}">
                    <a16:creationId xmlns:a16="http://schemas.microsoft.com/office/drawing/2014/main" id="{55A6B659-AE79-9040-AA69-9EF3F0912376}"/>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06613CF-B9AA-7B4B-8313-AC6954E78250}"/>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72" name="Straight Arrow Connector 71">
                <a:extLst>
                  <a:ext uri="{FF2B5EF4-FFF2-40B4-BE49-F238E27FC236}">
                    <a16:creationId xmlns:a16="http://schemas.microsoft.com/office/drawing/2014/main" id="{8F2EDF35-B99D-C542-B14C-CE1DD301DE03}"/>
                  </a:ext>
                </a:extLst>
              </p:cNvPr>
              <p:cNvCxnSpPr>
                <a:cxnSpLocks/>
                <a:endCxn id="71"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F6277BD-DE44-2D4C-8267-3003769E35FF}"/>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74" name="Straight Arrow Connector 73">
                <a:extLst>
                  <a:ext uri="{FF2B5EF4-FFF2-40B4-BE49-F238E27FC236}">
                    <a16:creationId xmlns:a16="http://schemas.microsoft.com/office/drawing/2014/main" id="{A3838615-B8EC-EA47-8532-1052ED0636E8}"/>
                  </a:ext>
                </a:extLst>
              </p:cNvPr>
              <p:cNvCxnSpPr>
                <a:cxnSpLocks/>
                <a:endCxn id="44"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56BBF806-B61F-FD4C-9E3F-09CDDFB06A5D}"/>
                </a:ext>
              </a:extLst>
            </p:cNvPr>
            <p:cNvSpPr txBox="1"/>
            <p:nvPr/>
          </p:nvSpPr>
          <p:spPr>
            <a:xfrm>
              <a:off x="2486025" y="5505236"/>
              <a:ext cx="260223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45" name="Straight Arrow Connector 44">
              <a:extLst>
                <a:ext uri="{FF2B5EF4-FFF2-40B4-BE49-F238E27FC236}">
                  <a16:creationId xmlns:a16="http://schemas.microsoft.com/office/drawing/2014/main" id="{98958AAD-45D0-6943-A7ED-0087F6AA5BD1}"/>
                </a:ext>
              </a:extLst>
            </p:cNvPr>
            <p:cNvCxnSpPr>
              <a:cxnSpLocks/>
              <a:stCxn id="44" idx="2"/>
              <a:endCxn id="73"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4285BB3F-9583-164B-BDDB-D43AFA166D5A}"/>
              </a:ext>
            </a:extLst>
          </p:cNvPr>
          <p:cNvPicPr>
            <a:picLocks noChangeAspect="1"/>
          </p:cNvPicPr>
          <p:nvPr/>
        </p:nvPicPr>
        <p:blipFill rotWithShape="1">
          <a:blip r:embed="rId3"/>
          <a:srcRect l="4324" t="2922" r="5411" b="4314"/>
          <a:stretch/>
        </p:blipFill>
        <p:spPr>
          <a:xfrm>
            <a:off x="5972419" y="1197563"/>
            <a:ext cx="6091946" cy="5478005"/>
          </a:xfrm>
          <a:prstGeom prst="rect">
            <a:avLst/>
          </a:prstGeom>
        </p:spPr>
      </p:pic>
      <p:sp>
        <p:nvSpPr>
          <p:cNvPr id="2" name="Title 1">
            <a:extLst>
              <a:ext uri="{FF2B5EF4-FFF2-40B4-BE49-F238E27FC236}">
                <a16:creationId xmlns:a16="http://schemas.microsoft.com/office/drawing/2014/main" id="{E0EAE163-7F22-5A4E-B183-E940F64D3ECA}"/>
              </a:ext>
            </a:extLst>
          </p:cNvPr>
          <p:cNvSpPr>
            <a:spLocks noGrp="1"/>
          </p:cNvSpPr>
          <p:nvPr>
            <p:ph type="title"/>
          </p:nvPr>
        </p:nvSpPr>
        <p:spPr/>
        <p:txBody>
          <a:bodyPr/>
          <a:lstStyle/>
          <a:p>
            <a:r>
              <a:rPr lang="en-US" dirty="0"/>
              <a:t>SV correlated with cell type.</a:t>
            </a:r>
          </a:p>
        </p:txBody>
      </p:sp>
    </p:spTree>
    <p:extLst>
      <p:ext uri="{BB962C8B-B14F-4D97-AF65-F5344CB8AC3E}">
        <p14:creationId xmlns:p14="http://schemas.microsoft.com/office/powerpoint/2010/main" val="49209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6079B5-6810-FE42-A29C-13372ABEF532}"/>
              </a:ext>
            </a:extLst>
          </p:cNvPr>
          <p:cNvPicPr>
            <a:picLocks noChangeAspect="1"/>
          </p:cNvPicPr>
          <p:nvPr/>
        </p:nvPicPr>
        <p:blipFill>
          <a:blip r:embed="rId3"/>
          <a:stretch>
            <a:fillRect/>
          </a:stretch>
        </p:blipFill>
        <p:spPr>
          <a:xfrm>
            <a:off x="740307" y="1141856"/>
            <a:ext cx="10711385" cy="5538014"/>
          </a:xfrm>
          <a:prstGeom prst="rect">
            <a:avLst/>
          </a:prstGeom>
        </p:spPr>
      </p:pic>
      <p:sp>
        <p:nvSpPr>
          <p:cNvPr id="5" name="Title 4">
            <a:extLst>
              <a:ext uri="{FF2B5EF4-FFF2-40B4-BE49-F238E27FC236}">
                <a16:creationId xmlns:a16="http://schemas.microsoft.com/office/drawing/2014/main" id="{1AA4FB26-9CFB-9447-AFF0-50F700437EC8}"/>
              </a:ext>
            </a:extLst>
          </p:cNvPr>
          <p:cNvSpPr>
            <a:spLocks noGrp="1"/>
          </p:cNvSpPr>
          <p:nvPr>
            <p:ph type="title"/>
          </p:nvPr>
        </p:nvSpPr>
        <p:spPr>
          <a:xfrm>
            <a:off x="259312" y="178130"/>
            <a:ext cx="9339262" cy="725485"/>
          </a:xfrm>
        </p:spPr>
        <p:txBody>
          <a:bodyPr/>
          <a:lstStyle/>
          <a:p>
            <a:r>
              <a:rPr lang="en-US" sz="2500" dirty="0"/>
              <a:t>SV is correlated with cell type, specifically epithelial cell predicted using </a:t>
            </a:r>
            <a:r>
              <a:rPr lang="en-US" sz="2500" dirty="0" err="1"/>
              <a:t>EpiDISH</a:t>
            </a:r>
            <a:r>
              <a:rPr lang="en-US" sz="2500" dirty="0"/>
              <a:t>.</a:t>
            </a:r>
          </a:p>
        </p:txBody>
      </p:sp>
      <p:sp>
        <p:nvSpPr>
          <p:cNvPr id="6" name="Rectangle 5">
            <a:extLst>
              <a:ext uri="{FF2B5EF4-FFF2-40B4-BE49-F238E27FC236}">
                <a16:creationId xmlns:a16="http://schemas.microsoft.com/office/drawing/2014/main" id="{9510B0BB-D3D4-8A45-92BD-C656809E267C}"/>
              </a:ext>
            </a:extLst>
          </p:cNvPr>
          <p:cNvSpPr/>
          <p:nvPr/>
        </p:nvSpPr>
        <p:spPr>
          <a:xfrm>
            <a:off x="3348841" y="5130141"/>
            <a:ext cx="1579419" cy="7481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81C8AF-A1D1-6B4A-96D1-FB3ADA1341DE}"/>
              </a:ext>
            </a:extLst>
          </p:cNvPr>
          <p:cNvPicPr>
            <a:picLocks noChangeAspect="1"/>
          </p:cNvPicPr>
          <p:nvPr/>
        </p:nvPicPr>
        <p:blipFill>
          <a:blip r:embed="rId3"/>
          <a:stretch>
            <a:fillRect/>
          </a:stretch>
        </p:blipFill>
        <p:spPr>
          <a:xfrm>
            <a:off x="993913" y="1007317"/>
            <a:ext cx="10204174" cy="5850683"/>
          </a:xfrm>
          <a:prstGeom prst="rect">
            <a:avLst/>
          </a:prstGeom>
        </p:spPr>
      </p:pic>
      <p:sp>
        <p:nvSpPr>
          <p:cNvPr id="6" name="Title 5">
            <a:extLst>
              <a:ext uri="{FF2B5EF4-FFF2-40B4-BE49-F238E27FC236}">
                <a16:creationId xmlns:a16="http://schemas.microsoft.com/office/drawing/2014/main" id="{7B2DE2B0-BB68-F148-ADB0-F60D5062155B}"/>
              </a:ext>
            </a:extLst>
          </p:cNvPr>
          <p:cNvSpPr>
            <a:spLocks noGrp="1"/>
          </p:cNvSpPr>
          <p:nvPr>
            <p:ph type="title"/>
          </p:nvPr>
        </p:nvSpPr>
        <p:spPr>
          <a:xfrm>
            <a:off x="259312" y="262314"/>
            <a:ext cx="9339262" cy="558173"/>
          </a:xfrm>
        </p:spPr>
        <p:txBody>
          <a:bodyPr/>
          <a:lstStyle/>
          <a:p>
            <a:r>
              <a:rPr lang="en-US" dirty="0"/>
              <a:t>Correlation between all variables</a:t>
            </a:r>
          </a:p>
        </p:txBody>
      </p:sp>
      <p:sp>
        <p:nvSpPr>
          <p:cNvPr id="7" name="Rectangle 6">
            <a:extLst>
              <a:ext uri="{FF2B5EF4-FFF2-40B4-BE49-F238E27FC236}">
                <a16:creationId xmlns:a16="http://schemas.microsoft.com/office/drawing/2014/main" id="{8DE12477-862F-D447-82D4-E80B27F7FDD3}"/>
              </a:ext>
            </a:extLst>
          </p:cNvPr>
          <p:cNvSpPr/>
          <p:nvPr/>
        </p:nvSpPr>
        <p:spPr>
          <a:xfrm>
            <a:off x="3503221" y="4857008"/>
            <a:ext cx="1888176" cy="9619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0BB28-56FD-1740-8FA2-39878A91D02E}"/>
              </a:ext>
            </a:extLst>
          </p:cNvPr>
          <p:cNvSpPr/>
          <p:nvPr/>
        </p:nvSpPr>
        <p:spPr>
          <a:xfrm>
            <a:off x="5391397" y="3895107"/>
            <a:ext cx="1888176" cy="9619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4955A0-6559-854B-AD21-7D4D20BA9861}"/>
              </a:ext>
            </a:extLst>
          </p:cNvPr>
          <p:cNvSpPr/>
          <p:nvPr/>
        </p:nvSpPr>
        <p:spPr>
          <a:xfrm>
            <a:off x="8239496" y="2467099"/>
            <a:ext cx="1888176" cy="9619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9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14B7-3F41-DA4B-BB48-F0E4477E7DB2}"/>
              </a:ext>
            </a:extLst>
          </p:cNvPr>
          <p:cNvSpPr>
            <a:spLocks noGrp="1"/>
          </p:cNvSpPr>
          <p:nvPr>
            <p:ph type="title"/>
          </p:nvPr>
        </p:nvSpPr>
        <p:spPr/>
        <p:txBody>
          <a:bodyPr/>
          <a:lstStyle/>
          <a:p>
            <a:r>
              <a:rPr lang="en-US" dirty="0"/>
              <a:t>Limitations in design</a:t>
            </a:r>
          </a:p>
        </p:txBody>
      </p:sp>
      <p:sp>
        <p:nvSpPr>
          <p:cNvPr id="3" name="Content Placeholder 2">
            <a:extLst>
              <a:ext uri="{FF2B5EF4-FFF2-40B4-BE49-F238E27FC236}">
                <a16:creationId xmlns:a16="http://schemas.microsoft.com/office/drawing/2014/main" id="{529278DF-2880-0C43-90DE-729F18EF61E0}"/>
              </a:ext>
            </a:extLst>
          </p:cNvPr>
          <p:cNvSpPr>
            <a:spLocks noGrp="1"/>
          </p:cNvSpPr>
          <p:nvPr>
            <p:ph idx="1"/>
          </p:nvPr>
        </p:nvSpPr>
        <p:spPr>
          <a:xfrm>
            <a:off x="838200" y="1214834"/>
            <a:ext cx="10515600" cy="558173"/>
          </a:xfrm>
        </p:spPr>
        <p:txBody>
          <a:bodyPr>
            <a:normAutofit/>
          </a:bodyPr>
          <a:lstStyle/>
          <a:p>
            <a:r>
              <a:rPr lang="en-US" sz="2000" dirty="0"/>
              <a:t>Batch effect confounding with main variable, i.e. </a:t>
            </a:r>
            <a:r>
              <a:rPr lang="en-US" sz="2000" b="1" dirty="0"/>
              <a:t>Age </a:t>
            </a:r>
            <a:r>
              <a:rPr lang="en-US" sz="2000" dirty="0"/>
              <a:t>is confounded by </a:t>
            </a:r>
            <a:r>
              <a:rPr lang="en-US" sz="2000" b="1" dirty="0"/>
              <a:t>Chip.</a:t>
            </a:r>
            <a:endParaRPr lang="en-US" sz="2000" dirty="0"/>
          </a:p>
        </p:txBody>
      </p:sp>
      <p:pic>
        <p:nvPicPr>
          <p:cNvPr id="5" name="Picture 4">
            <a:extLst>
              <a:ext uri="{FF2B5EF4-FFF2-40B4-BE49-F238E27FC236}">
                <a16:creationId xmlns:a16="http://schemas.microsoft.com/office/drawing/2014/main" id="{3002A5A3-7076-7744-A650-2D58D93B16D3}"/>
              </a:ext>
            </a:extLst>
          </p:cNvPr>
          <p:cNvPicPr>
            <a:picLocks noChangeAspect="1"/>
          </p:cNvPicPr>
          <p:nvPr/>
        </p:nvPicPr>
        <p:blipFill>
          <a:blip r:embed="rId3"/>
          <a:stretch>
            <a:fillRect/>
          </a:stretch>
        </p:blipFill>
        <p:spPr>
          <a:xfrm>
            <a:off x="2976253" y="1925407"/>
            <a:ext cx="6239493" cy="3850659"/>
          </a:xfrm>
          <a:prstGeom prst="rect">
            <a:avLst/>
          </a:prstGeom>
        </p:spPr>
      </p:pic>
      <p:sp>
        <p:nvSpPr>
          <p:cNvPr id="10" name="Content Placeholder 2">
            <a:extLst>
              <a:ext uri="{FF2B5EF4-FFF2-40B4-BE49-F238E27FC236}">
                <a16:creationId xmlns:a16="http://schemas.microsoft.com/office/drawing/2014/main" id="{0816C149-6523-254D-9DBB-66B1B4DD18AF}"/>
              </a:ext>
            </a:extLst>
          </p:cNvPr>
          <p:cNvSpPr txBox="1">
            <a:spLocks/>
          </p:cNvSpPr>
          <p:nvPr/>
        </p:nvSpPr>
        <p:spPr>
          <a:xfrm>
            <a:off x="838200" y="5928466"/>
            <a:ext cx="10515600" cy="558173"/>
          </a:xfrm>
          <a:prstGeom prst="rect">
            <a:avLst/>
          </a:prstGeom>
        </p:spPr>
        <p:txBody>
          <a:bodyPr vert="horz" lIns="91440" tIns="45720" rIns="91440" bIns="45720" rtlCol="0">
            <a:normAutofit/>
          </a:bodyPr>
          <a:lstStyle>
            <a:lvl1pPr marL="228569" indent="-228569" algn="l" defTabSz="914289" rtl="0" eaLnBrk="1" latinLnBrk="0" hangingPunct="1">
              <a:lnSpc>
                <a:spcPct val="140000"/>
              </a:lnSpc>
              <a:spcBef>
                <a:spcPts val="998"/>
              </a:spcBef>
              <a:buClr>
                <a:srgbClr val="FF8200"/>
              </a:buClr>
              <a:buFont typeface=".AppleSystemUIFont" charset="-120"/>
              <a:buChar char="›"/>
              <a:defRPr sz="2797" b="0" i="0" kern="1200">
                <a:solidFill>
                  <a:schemeClr val="tx1">
                    <a:lumMod val="50000"/>
                    <a:lumOff val="50000"/>
                  </a:schemeClr>
                </a:solidFill>
                <a:latin typeface="Roboto Light" charset="0"/>
                <a:ea typeface="Roboto Light" charset="0"/>
                <a:cs typeface="Roboto Light" charset="0"/>
              </a:defRPr>
            </a:lvl1pPr>
            <a:lvl2pPr marL="685712" indent="-228569" algn="l" defTabSz="914289" rtl="0" eaLnBrk="1" latinLnBrk="0" hangingPunct="1">
              <a:lnSpc>
                <a:spcPct val="140000"/>
              </a:lnSpc>
              <a:spcBef>
                <a:spcPts val="503"/>
              </a:spcBef>
              <a:buClr>
                <a:srgbClr val="FF8200"/>
              </a:buClr>
              <a:buFont typeface=".AppleSystemUIFont" charset="-120"/>
              <a:buChar char="›"/>
              <a:defRPr sz="2400" b="0" i="0" kern="1200">
                <a:solidFill>
                  <a:schemeClr val="tx1">
                    <a:lumMod val="50000"/>
                    <a:lumOff val="50000"/>
                  </a:schemeClr>
                </a:solidFill>
                <a:latin typeface="Roboto Light" charset="0"/>
                <a:ea typeface="Roboto Light" charset="0"/>
                <a:cs typeface="Roboto Light" charset="0"/>
              </a:defRPr>
            </a:lvl2pPr>
            <a:lvl3pPr marL="1142857" indent="-228569" algn="l" defTabSz="914289" rtl="0" eaLnBrk="1" latinLnBrk="0" hangingPunct="1">
              <a:lnSpc>
                <a:spcPct val="140000"/>
              </a:lnSpc>
              <a:spcBef>
                <a:spcPts val="503"/>
              </a:spcBef>
              <a:buClr>
                <a:srgbClr val="FF8200"/>
              </a:buClr>
              <a:buFont typeface=".AppleSystemUIFont" charset="-120"/>
              <a:buChar char="›"/>
              <a:defRPr sz="2002" b="0" i="0" kern="1200">
                <a:solidFill>
                  <a:schemeClr val="tx1">
                    <a:lumMod val="50000"/>
                    <a:lumOff val="50000"/>
                  </a:schemeClr>
                </a:solidFill>
                <a:latin typeface="Roboto Light" charset="0"/>
                <a:ea typeface="Roboto Light" charset="0"/>
                <a:cs typeface="Roboto Light" charset="0"/>
              </a:defRPr>
            </a:lvl3pPr>
            <a:lvl4pPr marL="1600001" indent="-228569" algn="l" defTabSz="914289" rtl="0" eaLnBrk="1" latinLnBrk="0" hangingPunct="1">
              <a:lnSpc>
                <a:spcPct val="140000"/>
              </a:lnSpc>
              <a:spcBef>
                <a:spcPts val="503"/>
              </a:spcBef>
              <a:buClr>
                <a:srgbClr val="FF8200"/>
              </a:buClr>
              <a:buFont typeface=".AppleSystemUIFont" charset="-120"/>
              <a:buChar char="›"/>
              <a:defRPr sz="1801" b="0" i="0" kern="1200">
                <a:solidFill>
                  <a:schemeClr val="tx1">
                    <a:lumMod val="50000"/>
                    <a:lumOff val="50000"/>
                  </a:schemeClr>
                </a:solidFill>
                <a:latin typeface="Roboto Light" charset="0"/>
                <a:ea typeface="Roboto Light" charset="0"/>
                <a:cs typeface="Roboto Light" charset="0"/>
              </a:defRPr>
            </a:lvl4pPr>
            <a:lvl5pPr marL="2057138" indent="-228569" algn="l" defTabSz="914289" rtl="0" eaLnBrk="1" latinLnBrk="0" hangingPunct="1">
              <a:lnSpc>
                <a:spcPct val="140000"/>
              </a:lnSpc>
              <a:spcBef>
                <a:spcPts val="503"/>
              </a:spcBef>
              <a:buClr>
                <a:srgbClr val="FF8200"/>
              </a:buClr>
              <a:buFont typeface=".AppleSystemUIFont" charset="-120"/>
              <a:buChar char="›"/>
              <a:defRPr sz="1801" b="0" i="0" kern="1200">
                <a:solidFill>
                  <a:schemeClr val="tx1">
                    <a:lumMod val="50000"/>
                    <a:lumOff val="50000"/>
                  </a:schemeClr>
                </a:solidFill>
                <a:latin typeface="Roboto Light" charset="0"/>
                <a:ea typeface="Roboto Light" charset="0"/>
                <a:cs typeface="Roboto Light" charset="0"/>
              </a:defRPr>
            </a:lvl5pPr>
            <a:lvl6pPr marL="2514282"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6pPr>
            <a:lvl7pPr marL="2971425"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7pPr>
            <a:lvl8pPr marL="3428568"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8pPr>
            <a:lvl9pPr marL="3885704" indent="-228569" algn="l" defTabSz="914289" rtl="0" eaLnBrk="1" latinLnBrk="0" hangingPunct="1">
              <a:lnSpc>
                <a:spcPct val="90000"/>
              </a:lnSpc>
              <a:spcBef>
                <a:spcPts val="503"/>
              </a:spcBef>
              <a:buFont typeface="Arial"/>
              <a:buChar char="•"/>
              <a:defRPr sz="1801" kern="1200">
                <a:solidFill>
                  <a:schemeClr val="tx1"/>
                </a:solidFill>
                <a:latin typeface="+mn-lt"/>
                <a:ea typeface="+mn-ea"/>
                <a:cs typeface="+mn-cs"/>
              </a:defRPr>
            </a:lvl9pPr>
          </a:lstStyle>
          <a:p>
            <a:r>
              <a:rPr lang="en-US" sz="2000" dirty="0"/>
              <a:t>Question of power in detecting significant aging sites.</a:t>
            </a:r>
          </a:p>
        </p:txBody>
      </p:sp>
    </p:spTree>
    <p:extLst>
      <p:ext uri="{BB962C8B-B14F-4D97-AF65-F5344CB8AC3E}">
        <p14:creationId xmlns:p14="http://schemas.microsoft.com/office/powerpoint/2010/main" val="848722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09B2-54E0-2347-8EAF-8027C951C8BE}"/>
              </a:ext>
            </a:extLst>
          </p:cNvPr>
          <p:cNvSpPr>
            <a:spLocks noGrp="1"/>
          </p:cNvSpPr>
          <p:nvPr>
            <p:ph type="title"/>
          </p:nvPr>
        </p:nvSpPr>
        <p:spPr/>
        <p:txBody>
          <a:bodyPr/>
          <a:lstStyle/>
          <a:p>
            <a:r>
              <a:rPr lang="en-US" dirty="0"/>
              <a:t>Differences in pipelines</a:t>
            </a:r>
          </a:p>
        </p:txBody>
      </p:sp>
      <p:grpSp>
        <p:nvGrpSpPr>
          <p:cNvPr id="184" name="Group 183">
            <a:extLst>
              <a:ext uri="{FF2B5EF4-FFF2-40B4-BE49-F238E27FC236}">
                <a16:creationId xmlns:a16="http://schemas.microsoft.com/office/drawing/2014/main" id="{396DD0CA-AA86-184F-8FA5-227FE44BBC67}"/>
              </a:ext>
            </a:extLst>
          </p:cNvPr>
          <p:cNvGrpSpPr/>
          <p:nvPr/>
        </p:nvGrpSpPr>
        <p:grpSpPr>
          <a:xfrm>
            <a:off x="236728" y="1104376"/>
            <a:ext cx="5859272" cy="5558230"/>
            <a:chOff x="236728" y="1024176"/>
            <a:chExt cx="5859272" cy="5558230"/>
          </a:xfrm>
        </p:grpSpPr>
        <p:grpSp>
          <p:nvGrpSpPr>
            <p:cNvPr id="23" name="Group 22">
              <a:extLst>
                <a:ext uri="{FF2B5EF4-FFF2-40B4-BE49-F238E27FC236}">
                  <a16:creationId xmlns:a16="http://schemas.microsoft.com/office/drawing/2014/main" id="{F039FA3B-447B-1C4A-BED1-38BAAFF05486}"/>
                </a:ext>
              </a:extLst>
            </p:cNvPr>
            <p:cNvGrpSpPr/>
            <p:nvPr/>
          </p:nvGrpSpPr>
          <p:grpSpPr>
            <a:xfrm>
              <a:off x="236728" y="1024176"/>
              <a:ext cx="5859272" cy="5558230"/>
              <a:chOff x="137159" y="1993880"/>
              <a:chExt cx="5859272" cy="5558230"/>
            </a:xfrm>
          </p:grpSpPr>
          <p:sp>
            <p:nvSpPr>
              <p:cNvPr id="24" name="TextBox 23">
                <a:extLst>
                  <a:ext uri="{FF2B5EF4-FFF2-40B4-BE49-F238E27FC236}">
                    <a16:creationId xmlns:a16="http://schemas.microsoft.com/office/drawing/2014/main" id="{96A5C775-9021-774D-8B21-C15A6F2911BD}"/>
                  </a:ext>
                </a:extLst>
              </p:cNvPr>
              <p:cNvSpPr txBox="1"/>
              <p:nvPr/>
            </p:nvSpPr>
            <p:spPr>
              <a:xfrm>
                <a:off x="137159" y="1993880"/>
                <a:ext cx="5859272"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sp>
            <p:nvSpPr>
              <p:cNvPr id="27" name="TextBox 26">
                <a:extLst>
                  <a:ext uri="{FF2B5EF4-FFF2-40B4-BE49-F238E27FC236}">
                    <a16:creationId xmlns:a16="http://schemas.microsoft.com/office/drawing/2014/main" id="{EE03B129-86F1-A648-9769-17BBFEABB8B1}"/>
                  </a:ext>
                </a:extLst>
              </p:cNvPr>
              <p:cNvSpPr txBox="1"/>
              <p:nvPr/>
            </p:nvSpPr>
            <p:spPr>
              <a:xfrm>
                <a:off x="137159" y="3567669"/>
                <a:ext cx="5859266"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31" name="Straight Arrow Connector 30">
                <a:extLst>
                  <a:ext uri="{FF2B5EF4-FFF2-40B4-BE49-F238E27FC236}">
                    <a16:creationId xmlns:a16="http://schemas.microsoft.com/office/drawing/2014/main" id="{644F5A46-8F4D-B242-8A39-58338F761FE7}"/>
                  </a:ext>
                </a:extLst>
              </p:cNvPr>
              <p:cNvCxnSpPr>
                <a:cxnSpLocks/>
                <a:stCxn id="24" idx="2"/>
                <a:endCxn id="27" idx="0"/>
              </p:cNvCxnSpPr>
              <p:nvPr/>
            </p:nvCxnSpPr>
            <p:spPr>
              <a:xfrm flipH="1">
                <a:off x="3066792" y="2517100"/>
                <a:ext cx="3" cy="1050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23EFF4F-FCE3-4C47-94CC-A93A23358B55}"/>
                  </a:ext>
                </a:extLst>
              </p:cNvPr>
              <p:cNvCxnSpPr>
                <a:cxnSpLocks/>
                <a:stCxn id="27" idx="2"/>
                <a:endCxn id="71" idx="0"/>
              </p:cNvCxnSpPr>
              <p:nvPr/>
            </p:nvCxnSpPr>
            <p:spPr>
              <a:xfrm>
                <a:off x="3066792" y="4090889"/>
                <a:ext cx="5980" cy="12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FF9147C-3952-7443-9651-C44FE13D2C41}"/>
                  </a:ext>
                </a:extLst>
              </p:cNvPr>
              <p:cNvSpPr txBox="1"/>
              <p:nvPr/>
            </p:nvSpPr>
            <p:spPr>
              <a:xfrm>
                <a:off x="149986" y="5657263"/>
                <a:ext cx="5846432" cy="523220"/>
              </a:xfrm>
              <a:prstGeom prst="rect">
                <a:avLst/>
              </a:prstGeom>
              <a:noFill/>
              <a:ln w="28575">
                <a:solidFill>
                  <a:schemeClr val="tx1"/>
                </a:solidFill>
              </a:ln>
            </p:spPr>
            <p:txBody>
              <a:bodyPr wrap="square" rtlCol="0">
                <a:spAutoFit/>
              </a:bodyPr>
              <a:lstStyle/>
              <a:p>
                <a:pPr algn="ctr"/>
                <a:r>
                  <a:rPr lang="en-US" sz="1600" b="1" dirty="0"/>
                  <a:t>Surrogate Variable Analysis</a:t>
                </a:r>
              </a:p>
              <a:p>
                <a:pPr algn="ctr"/>
                <a:r>
                  <a:rPr lang="en-US" sz="1200" dirty="0"/>
                  <a:t>44 samples, 425 456 probes</a:t>
                </a:r>
              </a:p>
            </p:txBody>
          </p:sp>
          <p:cxnSp>
            <p:nvCxnSpPr>
              <p:cNvPr id="49" name="Straight Arrow Connector 48">
                <a:extLst>
                  <a:ext uri="{FF2B5EF4-FFF2-40B4-BE49-F238E27FC236}">
                    <a16:creationId xmlns:a16="http://schemas.microsoft.com/office/drawing/2014/main" id="{F95CE3D4-3492-F246-8CD8-29E9EB006536}"/>
                  </a:ext>
                </a:extLst>
              </p:cNvPr>
              <p:cNvCxnSpPr>
                <a:cxnSpLocks/>
                <a:stCxn id="71" idx="2"/>
                <a:endCxn id="42" idx="0"/>
              </p:cNvCxnSpPr>
              <p:nvPr/>
            </p:nvCxnSpPr>
            <p:spPr>
              <a:xfrm>
                <a:off x="3072772" y="4737743"/>
                <a:ext cx="430" cy="9195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4469E9A-64C8-154D-96A4-78C703647131}"/>
                  </a:ext>
                </a:extLst>
              </p:cNvPr>
              <p:cNvSpPr txBox="1"/>
              <p:nvPr/>
            </p:nvSpPr>
            <p:spPr>
              <a:xfrm>
                <a:off x="159743" y="7028890"/>
                <a:ext cx="5836675"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51" name="Straight Arrow Connector 50">
                <a:extLst>
                  <a:ext uri="{FF2B5EF4-FFF2-40B4-BE49-F238E27FC236}">
                    <a16:creationId xmlns:a16="http://schemas.microsoft.com/office/drawing/2014/main" id="{2344E4F3-E271-E34B-953F-F8A90682E247}"/>
                  </a:ext>
                </a:extLst>
              </p:cNvPr>
              <p:cNvCxnSpPr>
                <a:cxnSpLocks/>
                <a:stCxn id="42" idx="2"/>
                <a:endCxn id="72" idx="0"/>
              </p:cNvCxnSpPr>
              <p:nvPr/>
            </p:nvCxnSpPr>
            <p:spPr>
              <a:xfrm>
                <a:off x="3073202" y="6180483"/>
                <a:ext cx="1435" cy="1495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DF12339-8E43-E243-B026-6784327B23CD}"/>
                  </a:ext>
                </a:extLst>
              </p:cNvPr>
              <p:cNvSpPr txBox="1"/>
              <p:nvPr/>
            </p:nvSpPr>
            <p:spPr>
              <a:xfrm>
                <a:off x="149121" y="4214523"/>
                <a:ext cx="5847301"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grpSp>
        <p:sp>
          <p:nvSpPr>
            <p:cNvPr id="72" name="TextBox 71">
              <a:extLst>
                <a:ext uri="{FF2B5EF4-FFF2-40B4-BE49-F238E27FC236}">
                  <a16:creationId xmlns:a16="http://schemas.microsoft.com/office/drawing/2014/main" id="{D72EB70D-EB21-E34C-8DD2-78977E84E16B}"/>
                </a:ext>
              </a:extLst>
            </p:cNvPr>
            <p:cNvSpPr txBox="1"/>
            <p:nvPr/>
          </p:nvSpPr>
          <p:spPr>
            <a:xfrm>
              <a:off x="259312" y="5360334"/>
              <a:ext cx="5829787"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99" name="Straight Connector 98">
              <a:extLst>
                <a:ext uri="{FF2B5EF4-FFF2-40B4-BE49-F238E27FC236}">
                  <a16:creationId xmlns:a16="http://schemas.microsoft.com/office/drawing/2014/main" id="{3AEB7655-FE16-E54B-A4F7-F9A32F2AA0C9}"/>
                </a:ext>
              </a:extLst>
            </p:cNvPr>
            <p:cNvCxnSpPr>
              <a:cxnSpLocks/>
              <a:stCxn id="100" idx="1"/>
            </p:cNvCxnSpPr>
            <p:nvPr/>
          </p:nvCxnSpPr>
          <p:spPr>
            <a:xfrm flipH="1">
              <a:off x="3166361" y="2052988"/>
              <a:ext cx="1667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EB98C8F-F7A0-284A-B997-DBC8DFA0BD67}"/>
                </a:ext>
              </a:extLst>
            </p:cNvPr>
            <p:cNvSpPr txBox="1"/>
            <p:nvPr/>
          </p:nvSpPr>
          <p:spPr>
            <a:xfrm>
              <a:off x="3333133" y="1637489"/>
              <a:ext cx="2758547" cy="830997"/>
            </a:xfrm>
            <a:prstGeom prst="rect">
              <a:avLst/>
            </a:prstGeom>
            <a:noFill/>
            <a:ln w="28575">
              <a:solidFill>
                <a:schemeClr val="tx1"/>
              </a:solidFill>
              <a:prstDash val="sysDash"/>
            </a:ln>
          </p:spPr>
          <p:txBody>
            <a:bodyPr wrap="square" rtlCol="0">
              <a:spAutoFit/>
            </a:bodyPr>
            <a:lstStyle/>
            <a:p>
              <a:r>
                <a:rPr lang="en-US" sz="1200" dirty="0"/>
                <a:t>Detection p-value, bead count, M+U median intensity, control metrics, sample relations, contamination check, outlier detection, sex check.</a:t>
              </a:r>
            </a:p>
          </p:txBody>
        </p:sp>
        <p:cxnSp>
          <p:nvCxnSpPr>
            <p:cNvPr id="128" name="Straight Connector 127">
              <a:extLst>
                <a:ext uri="{FF2B5EF4-FFF2-40B4-BE49-F238E27FC236}">
                  <a16:creationId xmlns:a16="http://schemas.microsoft.com/office/drawing/2014/main" id="{BB3B8577-7B02-AF44-9897-B9E65983F673}"/>
                </a:ext>
              </a:extLst>
            </p:cNvPr>
            <p:cNvCxnSpPr>
              <a:cxnSpLocks/>
              <a:stCxn id="129" idx="1"/>
            </p:cNvCxnSpPr>
            <p:nvPr/>
          </p:nvCxnSpPr>
          <p:spPr>
            <a:xfrm flipH="1">
              <a:off x="3172771" y="4214839"/>
              <a:ext cx="1603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466832E-6FCA-FC47-B389-FD19E8FBB053}"/>
                </a:ext>
              </a:extLst>
            </p:cNvPr>
            <p:cNvSpPr txBox="1"/>
            <p:nvPr/>
          </p:nvSpPr>
          <p:spPr>
            <a:xfrm>
              <a:off x="3333133" y="3891673"/>
              <a:ext cx="2755966" cy="646331"/>
            </a:xfrm>
            <a:prstGeom prst="rect">
              <a:avLst/>
            </a:prstGeom>
            <a:noFill/>
            <a:ln w="28575">
              <a:solidFill>
                <a:schemeClr val="tx1"/>
              </a:solidFill>
              <a:prstDash val="sysDash"/>
            </a:ln>
          </p:spPr>
          <p:txBody>
            <a:bodyPr wrap="square" rtlCol="0">
              <a:spAutoFit/>
            </a:bodyPr>
            <a:lstStyle/>
            <a:p>
              <a:r>
                <a:rPr lang="en-US" sz="1200" dirty="0"/>
                <a:t>Sex probes, cross-</a:t>
              </a:r>
              <a:r>
                <a:rPr lang="en-US" sz="1200" dirty="0" err="1"/>
                <a:t>hybridising</a:t>
              </a:r>
              <a:r>
                <a:rPr lang="en-US" sz="1200" dirty="0"/>
                <a:t>, SNP and polymorphic, high detection p-value probes removal.</a:t>
              </a:r>
            </a:p>
          </p:txBody>
        </p:sp>
        <p:cxnSp>
          <p:nvCxnSpPr>
            <p:cNvPr id="178" name="Straight Arrow Connector 177">
              <a:extLst>
                <a:ext uri="{FF2B5EF4-FFF2-40B4-BE49-F238E27FC236}">
                  <a16:creationId xmlns:a16="http://schemas.microsoft.com/office/drawing/2014/main" id="{CC6DAEEA-E1FE-C14F-BA35-8ED8EF825901}"/>
                </a:ext>
              </a:extLst>
            </p:cNvPr>
            <p:cNvCxnSpPr>
              <a:cxnSpLocks/>
              <a:stCxn id="72" idx="2"/>
              <a:endCxn id="50" idx="0"/>
            </p:cNvCxnSpPr>
            <p:nvPr/>
          </p:nvCxnSpPr>
          <p:spPr>
            <a:xfrm>
              <a:off x="3174206" y="5883554"/>
              <a:ext cx="3444" cy="175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A2AFD6C7-B811-464B-93F7-D68F04CF7127}"/>
              </a:ext>
            </a:extLst>
          </p:cNvPr>
          <p:cNvGrpSpPr/>
          <p:nvPr/>
        </p:nvGrpSpPr>
        <p:grpSpPr>
          <a:xfrm>
            <a:off x="6414052" y="1431829"/>
            <a:ext cx="5541220" cy="4309599"/>
            <a:chOff x="6375551" y="1301877"/>
            <a:chExt cx="5541220" cy="4309599"/>
          </a:xfrm>
        </p:grpSpPr>
        <p:grpSp>
          <p:nvGrpSpPr>
            <p:cNvPr id="52" name="Group 51">
              <a:extLst>
                <a:ext uri="{FF2B5EF4-FFF2-40B4-BE49-F238E27FC236}">
                  <a16:creationId xmlns:a16="http://schemas.microsoft.com/office/drawing/2014/main" id="{49502E10-A284-9E4B-99D1-069116D9C120}"/>
                </a:ext>
              </a:extLst>
            </p:cNvPr>
            <p:cNvGrpSpPr/>
            <p:nvPr/>
          </p:nvGrpSpPr>
          <p:grpSpPr>
            <a:xfrm>
              <a:off x="6375551" y="1301877"/>
              <a:ext cx="5541220" cy="4309599"/>
              <a:chOff x="-448646" y="1993880"/>
              <a:chExt cx="5541220" cy="4309599"/>
            </a:xfrm>
          </p:grpSpPr>
          <p:sp>
            <p:nvSpPr>
              <p:cNvPr id="53" name="TextBox 52">
                <a:extLst>
                  <a:ext uri="{FF2B5EF4-FFF2-40B4-BE49-F238E27FC236}">
                    <a16:creationId xmlns:a16="http://schemas.microsoft.com/office/drawing/2014/main" id="{54F0F16C-82CC-A04C-9809-2ACAEDA5D235}"/>
                  </a:ext>
                </a:extLst>
              </p:cNvPr>
              <p:cNvSpPr txBox="1"/>
              <p:nvPr/>
            </p:nvSpPr>
            <p:spPr>
              <a:xfrm>
                <a:off x="-448646" y="1993880"/>
                <a:ext cx="5534996"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sp>
            <p:nvSpPr>
              <p:cNvPr id="55" name="TextBox 54">
                <a:extLst>
                  <a:ext uri="{FF2B5EF4-FFF2-40B4-BE49-F238E27FC236}">
                    <a16:creationId xmlns:a16="http://schemas.microsoft.com/office/drawing/2014/main" id="{E89D0B00-5E71-A540-B4B4-4397E19B14E6}"/>
                  </a:ext>
                </a:extLst>
              </p:cNvPr>
              <p:cNvSpPr txBox="1"/>
              <p:nvPr/>
            </p:nvSpPr>
            <p:spPr>
              <a:xfrm>
                <a:off x="-448646" y="3416095"/>
                <a:ext cx="5534996"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SWAN</a:t>
                </a:r>
              </a:p>
              <a:p>
                <a:pPr algn="ctr"/>
                <a:r>
                  <a:rPr lang="en-US" sz="1200" dirty="0"/>
                  <a:t>44 samples, 485 577 probes</a:t>
                </a:r>
              </a:p>
            </p:txBody>
          </p:sp>
          <p:cxnSp>
            <p:nvCxnSpPr>
              <p:cNvPr id="61" name="Straight Arrow Connector 60">
                <a:extLst>
                  <a:ext uri="{FF2B5EF4-FFF2-40B4-BE49-F238E27FC236}">
                    <a16:creationId xmlns:a16="http://schemas.microsoft.com/office/drawing/2014/main" id="{F7B7C0B4-6B68-CA4C-9F1E-484B5DC8915A}"/>
                  </a:ext>
                </a:extLst>
              </p:cNvPr>
              <p:cNvCxnSpPr>
                <a:cxnSpLocks/>
                <a:stCxn id="53" idx="2"/>
                <a:endCxn id="55" idx="0"/>
              </p:cNvCxnSpPr>
              <p:nvPr/>
            </p:nvCxnSpPr>
            <p:spPr>
              <a:xfrm>
                <a:off x="2318852" y="2517100"/>
                <a:ext cx="0" cy="898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C1BF164-5ABE-594F-B22D-0AD27523AFE3}"/>
                  </a:ext>
                </a:extLst>
              </p:cNvPr>
              <p:cNvSpPr txBox="1"/>
              <p:nvPr/>
            </p:nvSpPr>
            <p:spPr>
              <a:xfrm>
                <a:off x="-439842" y="4302692"/>
                <a:ext cx="5532416"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437 486 probes</a:t>
                </a:r>
              </a:p>
            </p:txBody>
          </p:sp>
          <p:cxnSp>
            <p:nvCxnSpPr>
              <p:cNvPr id="66" name="Straight Arrow Connector 65">
                <a:extLst>
                  <a:ext uri="{FF2B5EF4-FFF2-40B4-BE49-F238E27FC236}">
                    <a16:creationId xmlns:a16="http://schemas.microsoft.com/office/drawing/2014/main" id="{847ADEBA-79BF-A741-B7F7-9576F57365BD}"/>
                  </a:ext>
                </a:extLst>
              </p:cNvPr>
              <p:cNvCxnSpPr>
                <a:cxnSpLocks/>
                <a:stCxn id="55" idx="2"/>
                <a:endCxn id="65" idx="0"/>
              </p:cNvCxnSpPr>
              <p:nvPr/>
            </p:nvCxnSpPr>
            <p:spPr>
              <a:xfrm>
                <a:off x="2318852" y="3939315"/>
                <a:ext cx="7514" cy="363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46C4DA1-4614-9142-9341-6A111C60C962}"/>
                  </a:ext>
                </a:extLst>
              </p:cNvPr>
              <p:cNvSpPr txBox="1"/>
              <p:nvPr/>
            </p:nvSpPr>
            <p:spPr>
              <a:xfrm>
                <a:off x="-447356" y="5780259"/>
                <a:ext cx="5531126"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437 486 probes</a:t>
                </a:r>
              </a:p>
            </p:txBody>
          </p:sp>
          <p:cxnSp>
            <p:nvCxnSpPr>
              <p:cNvPr id="68" name="Straight Arrow Connector 67">
                <a:extLst>
                  <a:ext uri="{FF2B5EF4-FFF2-40B4-BE49-F238E27FC236}">
                    <a16:creationId xmlns:a16="http://schemas.microsoft.com/office/drawing/2014/main" id="{C4E815D8-F49A-A245-9754-8479B0CE8984}"/>
                  </a:ext>
                </a:extLst>
              </p:cNvPr>
              <p:cNvCxnSpPr>
                <a:cxnSpLocks/>
                <a:stCxn id="65" idx="2"/>
                <a:endCxn id="67" idx="0"/>
              </p:cNvCxnSpPr>
              <p:nvPr/>
            </p:nvCxnSpPr>
            <p:spPr>
              <a:xfrm flipH="1">
                <a:off x="2318207" y="4825912"/>
                <a:ext cx="8159" cy="954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id="{1EB0B6C4-802F-A54A-A133-D3C4711691DF}"/>
                </a:ext>
              </a:extLst>
            </p:cNvPr>
            <p:cNvSpPr txBox="1"/>
            <p:nvPr/>
          </p:nvSpPr>
          <p:spPr>
            <a:xfrm>
              <a:off x="9309818" y="1957167"/>
              <a:ext cx="2591133" cy="646331"/>
            </a:xfrm>
            <a:prstGeom prst="rect">
              <a:avLst/>
            </a:prstGeom>
            <a:noFill/>
            <a:ln w="28575">
              <a:solidFill>
                <a:schemeClr val="tx1"/>
              </a:solidFill>
              <a:prstDash val="sysDash"/>
            </a:ln>
          </p:spPr>
          <p:txBody>
            <a:bodyPr wrap="square" rtlCol="0">
              <a:spAutoFit/>
            </a:bodyPr>
            <a:lstStyle/>
            <a:p>
              <a:r>
                <a:rPr lang="en-US" sz="1200" dirty="0"/>
                <a:t>Detection p-value, M+U median intensity, control metrics, sex check.</a:t>
              </a:r>
            </a:p>
          </p:txBody>
        </p:sp>
        <p:cxnSp>
          <p:nvCxnSpPr>
            <p:cNvPr id="211" name="Straight Connector 210">
              <a:extLst>
                <a:ext uri="{FF2B5EF4-FFF2-40B4-BE49-F238E27FC236}">
                  <a16:creationId xmlns:a16="http://schemas.microsoft.com/office/drawing/2014/main" id="{E9A2D57B-8B45-6244-8F7B-66B9A038146B}"/>
                </a:ext>
              </a:extLst>
            </p:cNvPr>
            <p:cNvCxnSpPr>
              <a:cxnSpLocks/>
              <a:stCxn id="210" idx="1"/>
            </p:cNvCxnSpPr>
            <p:nvPr/>
          </p:nvCxnSpPr>
          <p:spPr>
            <a:xfrm flipH="1">
              <a:off x="9142404" y="2280333"/>
              <a:ext cx="1674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94B7DEBD-E53D-7F48-B5B6-61CC5742F54D}"/>
                </a:ext>
              </a:extLst>
            </p:cNvPr>
            <p:cNvSpPr txBox="1"/>
            <p:nvPr/>
          </p:nvSpPr>
          <p:spPr>
            <a:xfrm>
              <a:off x="9309818" y="4279148"/>
              <a:ext cx="2606308" cy="646331"/>
            </a:xfrm>
            <a:prstGeom prst="rect">
              <a:avLst/>
            </a:prstGeom>
            <a:noFill/>
            <a:ln w="28575">
              <a:solidFill>
                <a:schemeClr val="tx1"/>
              </a:solidFill>
              <a:prstDash val="sysDash"/>
            </a:ln>
          </p:spPr>
          <p:txBody>
            <a:bodyPr wrap="square" rtlCol="0">
              <a:spAutoFit/>
            </a:bodyPr>
            <a:lstStyle/>
            <a:p>
              <a:r>
                <a:rPr lang="en-US" sz="1200" dirty="0"/>
                <a:t>Sex probes, cross-</a:t>
              </a:r>
              <a:r>
                <a:rPr lang="en-US" sz="1200" dirty="0" err="1"/>
                <a:t>hybridising</a:t>
              </a:r>
              <a:r>
                <a:rPr lang="en-US" sz="1200" dirty="0"/>
                <a:t>, SNP and polymorphic, high detection p-value probes removal.</a:t>
              </a:r>
            </a:p>
          </p:txBody>
        </p:sp>
        <p:cxnSp>
          <p:nvCxnSpPr>
            <p:cNvPr id="223" name="Straight Connector 222">
              <a:extLst>
                <a:ext uri="{FF2B5EF4-FFF2-40B4-BE49-F238E27FC236}">
                  <a16:creationId xmlns:a16="http://schemas.microsoft.com/office/drawing/2014/main" id="{C0A7AE19-F2AE-8E44-A32D-EA8C2726164E}"/>
                </a:ext>
              </a:extLst>
            </p:cNvPr>
            <p:cNvCxnSpPr>
              <a:cxnSpLocks/>
              <a:stCxn id="222" idx="1"/>
            </p:cNvCxnSpPr>
            <p:nvPr/>
          </p:nvCxnSpPr>
          <p:spPr>
            <a:xfrm flipH="1" flipV="1">
              <a:off x="9142404" y="4602313"/>
              <a:ext cx="16741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99B7252-CEF4-594B-BC62-5106B7479C13}"/>
              </a:ext>
            </a:extLst>
          </p:cNvPr>
          <p:cNvSpPr txBox="1"/>
          <p:nvPr/>
        </p:nvSpPr>
        <p:spPr>
          <a:xfrm>
            <a:off x="341266" y="1948457"/>
            <a:ext cx="2560320" cy="369460"/>
          </a:xfrm>
          <a:prstGeom prst="rect">
            <a:avLst/>
          </a:prstGeom>
          <a:noFill/>
        </p:spPr>
        <p:txBody>
          <a:bodyPr wrap="square" rtlCol="0">
            <a:spAutoFit/>
          </a:bodyPr>
          <a:lstStyle/>
          <a:p>
            <a:pPr algn="ctr"/>
            <a:r>
              <a:rPr lang="en-US" b="1" dirty="0" err="1"/>
              <a:t>Kobor</a:t>
            </a:r>
            <a:r>
              <a:rPr lang="en-US" b="1" dirty="0"/>
              <a:t> Lab pipeline</a:t>
            </a:r>
          </a:p>
        </p:txBody>
      </p:sp>
      <p:sp>
        <p:nvSpPr>
          <p:cNvPr id="34" name="TextBox 33">
            <a:extLst>
              <a:ext uri="{FF2B5EF4-FFF2-40B4-BE49-F238E27FC236}">
                <a16:creationId xmlns:a16="http://schemas.microsoft.com/office/drawing/2014/main" id="{014BF3DC-4821-774E-A510-0CDABAA5A6B6}"/>
              </a:ext>
            </a:extLst>
          </p:cNvPr>
          <p:cNvSpPr txBox="1"/>
          <p:nvPr/>
        </p:nvSpPr>
        <p:spPr>
          <a:xfrm>
            <a:off x="8068159" y="6100498"/>
            <a:ext cx="2560320" cy="369460"/>
          </a:xfrm>
          <a:prstGeom prst="rect">
            <a:avLst/>
          </a:prstGeom>
          <a:noFill/>
        </p:spPr>
        <p:txBody>
          <a:bodyPr wrap="square" rtlCol="0">
            <a:spAutoFit/>
          </a:bodyPr>
          <a:lstStyle/>
          <a:p>
            <a:pPr algn="ctr"/>
            <a:r>
              <a:rPr lang="en-US" b="1" dirty="0"/>
              <a:t>Porter </a:t>
            </a:r>
            <a:r>
              <a:rPr lang="en-US" b="1" i="1" dirty="0"/>
              <a:t>et al.</a:t>
            </a:r>
            <a:r>
              <a:rPr lang="en-US" b="1" dirty="0"/>
              <a:t>’s pipeline</a:t>
            </a:r>
          </a:p>
        </p:txBody>
      </p:sp>
    </p:spTree>
    <p:extLst>
      <p:ext uri="{BB962C8B-B14F-4D97-AF65-F5344CB8AC3E}">
        <p14:creationId xmlns:p14="http://schemas.microsoft.com/office/powerpoint/2010/main" val="4101529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9C23F-6711-0046-8192-D0324340AB77}"/>
              </a:ext>
            </a:extLst>
          </p:cNvPr>
          <p:cNvPicPr>
            <a:picLocks noChangeAspect="1"/>
          </p:cNvPicPr>
          <p:nvPr/>
        </p:nvPicPr>
        <p:blipFill>
          <a:blip r:embed="rId3"/>
          <a:stretch>
            <a:fillRect/>
          </a:stretch>
        </p:blipFill>
        <p:spPr>
          <a:xfrm>
            <a:off x="181659" y="1682202"/>
            <a:ext cx="6667500" cy="4114800"/>
          </a:xfrm>
          <a:prstGeom prst="rect">
            <a:avLst/>
          </a:prstGeom>
        </p:spPr>
      </p:pic>
      <p:sp>
        <p:nvSpPr>
          <p:cNvPr id="2" name="Title 1">
            <a:extLst>
              <a:ext uri="{FF2B5EF4-FFF2-40B4-BE49-F238E27FC236}">
                <a16:creationId xmlns:a16="http://schemas.microsoft.com/office/drawing/2014/main" id="{FC63D8FA-7A7D-9F40-BB00-CCE7728B40DD}"/>
              </a:ext>
            </a:extLst>
          </p:cNvPr>
          <p:cNvSpPr>
            <a:spLocks noGrp="1"/>
          </p:cNvSpPr>
          <p:nvPr>
            <p:ph type="title"/>
          </p:nvPr>
        </p:nvSpPr>
        <p:spPr>
          <a:xfrm>
            <a:off x="259312" y="91440"/>
            <a:ext cx="9498146" cy="840911"/>
          </a:xfrm>
        </p:spPr>
        <p:txBody>
          <a:bodyPr/>
          <a:lstStyle/>
          <a:p>
            <a:r>
              <a:rPr lang="en-US" sz="2000" dirty="0"/>
              <a:t>Using Porter </a:t>
            </a:r>
            <a:r>
              <a:rPr lang="en-US" sz="2000" i="1" dirty="0"/>
              <a:t>et al.</a:t>
            </a:r>
            <a:r>
              <a:rPr lang="en-US" sz="2000" dirty="0"/>
              <a:t>’s model with my pipeline fails to reproduce the differential methylation hits associated with age-related macular degeneration.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E099DD-9B69-9644-9AFC-10C1A6475CEE}"/>
                  </a:ext>
                </a:extLst>
              </p:cNvPr>
              <p:cNvSpPr txBox="1"/>
              <p:nvPr/>
            </p:nvSpPr>
            <p:spPr>
              <a:xfrm>
                <a:off x="6420538" y="1233634"/>
                <a:ext cx="5772498" cy="338554"/>
              </a:xfrm>
              <a:prstGeom prst="rect">
                <a:avLst/>
              </a:prstGeom>
              <a:noFill/>
            </p:spPr>
            <p:txBody>
              <a:bodyPr wrap="square" rtlCol="0">
                <a:spAutoFit/>
              </a:bodyPr>
              <a:lstStyle/>
              <a:p>
                <a:r>
                  <a:rPr lang="en-US" sz="1600" dirty="0"/>
                  <a:t>DNAm ~ Disease State + Sex + (Disease State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oMath>
                </a14:m>
                <a:r>
                  <a:rPr lang="en-US" sz="1600" dirty="0"/>
                  <a:t>Sex) + Chip </a:t>
                </a:r>
              </a:p>
            </p:txBody>
          </p:sp>
        </mc:Choice>
        <mc:Fallback xmlns="">
          <p:sp>
            <p:nvSpPr>
              <p:cNvPr id="19" name="TextBox 18">
                <a:extLst>
                  <a:ext uri="{FF2B5EF4-FFF2-40B4-BE49-F238E27FC236}">
                    <a16:creationId xmlns:a16="http://schemas.microsoft.com/office/drawing/2014/main" id="{B6E099DD-9B69-9644-9AFC-10C1A6475CEE}"/>
                  </a:ext>
                </a:extLst>
              </p:cNvPr>
              <p:cNvSpPr txBox="1">
                <a:spLocks noRot="1" noChangeAspect="1" noMove="1" noResize="1" noEditPoints="1" noAdjustHandles="1" noChangeArrowheads="1" noChangeShapeType="1" noTextEdit="1"/>
              </p:cNvSpPr>
              <p:nvPr/>
            </p:nvSpPr>
            <p:spPr>
              <a:xfrm>
                <a:off x="6420538" y="1233634"/>
                <a:ext cx="5772498" cy="338554"/>
              </a:xfrm>
              <a:prstGeom prst="rect">
                <a:avLst/>
              </a:prstGeom>
              <a:blipFill>
                <a:blip r:embed="rId4"/>
                <a:stretch>
                  <a:fillRect l="-439" t="-3571" r="-877" b="-25000"/>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107517D0-7244-2D42-9FB5-6457FC678B79}"/>
              </a:ext>
            </a:extLst>
          </p:cNvPr>
          <p:cNvPicPr>
            <a:picLocks noChangeAspect="1"/>
          </p:cNvPicPr>
          <p:nvPr/>
        </p:nvPicPr>
        <p:blipFill>
          <a:blip r:embed="rId5"/>
          <a:stretch>
            <a:fillRect/>
          </a:stretch>
        </p:blipFill>
        <p:spPr>
          <a:xfrm>
            <a:off x="6956674" y="1681110"/>
            <a:ext cx="5053667" cy="3118835"/>
          </a:xfrm>
          <a:prstGeom prst="rect">
            <a:avLst/>
          </a:prstGeom>
        </p:spPr>
      </p:pic>
      <p:grpSp>
        <p:nvGrpSpPr>
          <p:cNvPr id="40" name="Group 39">
            <a:extLst>
              <a:ext uri="{FF2B5EF4-FFF2-40B4-BE49-F238E27FC236}">
                <a16:creationId xmlns:a16="http://schemas.microsoft.com/office/drawing/2014/main" id="{1E87D8BF-DBBA-2243-B234-8F4E637426AB}"/>
              </a:ext>
            </a:extLst>
          </p:cNvPr>
          <p:cNvGrpSpPr/>
          <p:nvPr/>
        </p:nvGrpSpPr>
        <p:grpSpPr>
          <a:xfrm>
            <a:off x="181659" y="1034779"/>
            <a:ext cx="4096909" cy="1144658"/>
            <a:chOff x="181659" y="1031676"/>
            <a:chExt cx="4096909" cy="1144658"/>
          </a:xfrm>
        </p:grpSpPr>
        <p:grpSp>
          <p:nvGrpSpPr>
            <p:cNvPr id="17" name="Group 16">
              <a:extLst>
                <a:ext uri="{FF2B5EF4-FFF2-40B4-BE49-F238E27FC236}">
                  <a16:creationId xmlns:a16="http://schemas.microsoft.com/office/drawing/2014/main" id="{D3C25DD3-8910-0443-816E-B2F859B5EBFB}"/>
                </a:ext>
              </a:extLst>
            </p:cNvPr>
            <p:cNvGrpSpPr/>
            <p:nvPr/>
          </p:nvGrpSpPr>
          <p:grpSpPr>
            <a:xfrm>
              <a:off x="181659" y="1031676"/>
              <a:ext cx="1883277" cy="935755"/>
              <a:chOff x="6306655" y="916816"/>
              <a:chExt cx="1883277" cy="935755"/>
            </a:xfrm>
          </p:grpSpPr>
          <p:sp>
            <p:nvSpPr>
              <p:cNvPr id="7" name="Oval 6">
                <a:extLst>
                  <a:ext uri="{FF2B5EF4-FFF2-40B4-BE49-F238E27FC236}">
                    <a16:creationId xmlns:a16="http://schemas.microsoft.com/office/drawing/2014/main" id="{8DF43993-85A9-D749-A91D-92427EAAA27D}"/>
                  </a:ext>
                </a:extLst>
              </p:cNvPr>
              <p:cNvSpPr/>
              <p:nvPr/>
            </p:nvSpPr>
            <p:spPr>
              <a:xfrm>
                <a:off x="7879640" y="1726841"/>
                <a:ext cx="125962" cy="12573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F17B06-E414-F342-9B98-2C7B8F9EF307}"/>
                  </a:ext>
                </a:extLst>
              </p:cNvPr>
              <p:cNvSpPr txBox="1"/>
              <p:nvPr/>
            </p:nvSpPr>
            <p:spPr>
              <a:xfrm>
                <a:off x="6306655" y="916816"/>
                <a:ext cx="1883277" cy="646331"/>
              </a:xfrm>
              <a:prstGeom prst="rect">
                <a:avLst/>
              </a:prstGeom>
              <a:noFill/>
              <a:ln w="19050">
                <a:solidFill>
                  <a:srgbClr val="C00000"/>
                </a:solidFill>
              </a:ln>
            </p:spPr>
            <p:txBody>
              <a:bodyPr wrap="square" rtlCol="0">
                <a:spAutoFit/>
              </a:bodyPr>
              <a:lstStyle/>
              <a:p>
                <a:r>
                  <a:rPr lang="en-CA" sz="1200" b="1" dirty="0"/>
                  <a:t>cg07685601</a:t>
                </a:r>
                <a:endParaRPr lang="en-US" sz="1200" b="1" dirty="0"/>
              </a:p>
              <a:p>
                <a:r>
                  <a:rPr lang="en-US" sz="1200" dirty="0"/>
                  <a:t>UCSC </a:t>
                </a:r>
                <a:r>
                  <a:rPr lang="en-US" sz="1200" dirty="0" err="1"/>
                  <a:t>RefSeq</a:t>
                </a:r>
                <a:r>
                  <a:rPr lang="en-US" sz="1200" dirty="0"/>
                  <a:t>: </a:t>
                </a:r>
                <a:r>
                  <a:rPr lang="en-US" sz="1200" b="1" dirty="0"/>
                  <a:t>MAD1L1</a:t>
                </a:r>
              </a:p>
              <a:p>
                <a:r>
                  <a:rPr lang="en-US" sz="1200" dirty="0"/>
                  <a:t>FDR &lt; 0.2</a:t>
                </a:r>
                <a:endParaRPr lang="en-CA" sz="1200" dirty="0"/>
              </a:p>
            </p:txBody>
          </p:sp>
        </p:grpSp>
        <p:cxnSp>
          <p:nvCxnSpPr>
            <p:cNvPr id="33" name="Straight Arrow Connector 32">
              <a:extLst>
                <a:ext uri="{FF2B5EF4-FFF2-40B4-BE49-F238E27FC236}">
                  <a16:creationId xmlns:a16="http://schemas.microsoft.com/office/drawing/2014/main" id="{81E19E92-3408-F34E-95B0-C6B86D68CCBF}"/>
                </a:ext>
              </a:extLst>
            </p:cNvPr>
            <p:cNvCxnSpPr>
              <a:cxnSpLocks/>
              <a:stCxn id="11" idx="2"/>
              <a:endCxn id="7" idx="2"/>
            </p:cNvCxnSpPr>
            <p:nvPr/>
          </p:nvCxnSpPr>
          <p:spPr>
            <a:xfrm>
              <a:off x="1123298" y="1678007"/>
              <a:ext cx="631346" cy="2265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B583B03E-56AD-0149-AE3F-5C9BA606B1D3}"/>
                </a:ext>
              </a:extLst>
            </p:cNvPr>
            <p:cNvGrpSpPr/>
            <p:nvPr/>
          </p:nvGrpSpPr>
          <p:grpSpPr>
            <a:xfrm>
              <a:off x="1650017" y="1031676"/>
              <a:ext cx="2628551" cy="1144658"/>
              <a:chOff x="5561381" y="916816"/>
              <a:chExt cx="2628551" cy="1144658"/>
            </a:xfrm>
          </p:grpSpPr>
          <p:sp>
            <p:nvSpPr>
              <p:cNvPr id="35" name="Oval 34">
                <a:extLst>
                  <a:ext uri="{FF2B5EF4-FFF2-40B4-BE49-F238E27FC236}">
                    <a16:creationId xmlns:a16="http://schemas.microsoft.com/office/drawing/2014/main" id="{01BF8D3C-55FB-204A-B159-F2404BDD8144}"/>
                  </a:ext>
                </a:extLst>
              </p:cNvPr>
              <p:cNvSpPr/>
              <p:nvPr/>
            </p:nvSpPr>
            <p:spPr>
              <a:xfrm>
                <a:off x="5561381" y="1935744"/>
                <a:ext cx="125962" cy="12573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33A12A0-2F8A-8A4C-B16E-167DCE31215A}"/>
                  </a:ext>
                </a:extLst>
              </p:cNvPr>
              <p:cNvSpPr txBox="1"/>
              <p:nvPr/>
            </p:nvSpPr>
            <p:spPr>
              <a:xfrm>
                <a:off x="6306655" y="916816"/>
                <a:ext cx="1883277" cy="461665"/>
              </a:xfrm>
              <a:prstGeom prst="rect">
                <a:avLst/>
              </a:prstGeom>
              <a:noFill/>
              <a:ln w="19050">
                <a:solidFill>
                  <a:srgbClr val="C00000"/>
                </a:solidFill>
              </a:ln>
            </p:spPr>
            <p:txBody>
              <a:bodyPr wrap="square" rtlCol="0">
                <a:spAutoFit/>
              </a:bodyPr>
              <a:lstStyle/>
              <a:p>
                <a:r>
                  <a:rPr lang="en-CA" sz="1200" b="1" dirty="0"/>
                  <a:t>cg08744475</a:t>
                </a:r>
                <a:endParaRPr lang="en-US" sz="1200" b="1" dirty="0"/>
              </a:p>
              <a:p>
                <a:r>
                  <a:rPr lang="en-US" sz="1200" dirty="0"/>
                  <a:t>FDR &gt; 0.2</a:t>
                </a:r>
                <a:endParaRPr lang="en-CA" sz="1200" dirty="0"/>
              </a:p>
            </p:txBody>
          </p:sp>
        </p:grpSp>
        <p:cxnSp>
          <p:nvCxnSpPr>
            <p:cNvPr id="37" name="Straight Arrow Connector 36">
              <a:extLst>
                <a:ext uri="{FF2B5EF4-FFF2-40B4-BE49-F238E27FC236}">
                  <a16:creationId xmlns:a16="http://schemas.microsoft.com/office/drawing/2014/main" id="{4129B3F5-BC7C-E441-A0A2-08B2AACF4755}"/>
                </a:ext>
              </a:extLst>
            </p:cNvPr>
            <p:cNvCxnSpPr>
              <a:cxnSpLocks/>
              <a:stCxn id="36" idx="2"/>
              <a:endCxn id="35" idx="7"/>
            </p:cNvCxnSpPr>
            <p:nvPr/>
          </p:nvCxnSpPr>
          <p:spPr>
            <a:xfrm flipH="1">
              <a:off x="1757532" y="1493341"/>
              <a:ext cx="1579398" cy="57567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5" name="Table 3">
            <a:extLst>
              <a:ext uri="{FF2B5EF4-FFF2-40B4-BE49-F238E27FC236}">
                <a16:creationId xmlns:a16="http://schemas.microsoft.com/office/drawing/2014/main" id="{426103A8-85DF-DC48-8CAD-4A80020C311F}"/>
              </a:ext>
            </a:extLst>
          </p:cNvPr>
          <p:cNvGraphicFramePr>
            <a:graphicFrameLocks noGrp="1"/>
          </p:cNvGraphicFramePr>
          <p:nvPr>
            <p:extLst>
              <p:ext uri="{D42A27DB-BD31-4B8C-83A1-F6EECF244321}">
                <p14:modId xmlns:p14="http://schemas.microsoft.com/office/powerpoint/2010/main" val="4260942064"/>
              </p:ext>
            </p:extLst>
          </p:nvPr>
        </p:nvGraphicFramePr>
        <p:xfrm>
          <a:off x="4572000" y="5468129"/>
          <a:ext cx="7504113" cy="1198880"/>
        </p:xfrm>
        <a:graphic>
          <a:graphicData uri="http://schemas.openxmlformats.org/drawingml/2006/table">
            <a:tbl>
              <a:tblPr firstRow="1" bandRow="1">
                <a:tableStyleId>{5C22544A-7EE6-4342-B048-85BDC9FD1C3A}</a:tableStyleId>
              </a:tblPr>
              <a:tblGrid>
                <a:gridCol w="1059180">
                  <a:extLst>
                    <a:ext uri="{9D8B030D-6E8A-4147-A177-3AD203B41FA5}">
                      <a16:colId xmlns:a16="http://schemas.microsoft.com/office/drawing/2014/main" val="467021011"/>
                    </a:ext>
                  </a:extLst>
                </a:gridCol>
                <a:gridCol w="812800">
                  <a:extLst>
                    <a:ext uri="{9D8B030D-6E8A-4147-A177-3AD203B41FA5}">
                      <a16:colId xmlns:a16="http://schemas.microsoft.com/office/drawing/2014/main" val="371362534"/>
                    </a:ext>
                  </a:extLst>
                </a:gridCol>
                <a:gridCol w="812800">
                  <a:extLst>
                    <a:ext uri="{9D8B030D-6E8A-4147-A177-3AD203B41FA5}">
                      <a16:colId xmlns:a16="http://schemas.microsoft.com/office/drawing/2014/main" val="3580717262"/>
                    </a:ext>
                  </a:extLst>
                </a:gridCol>
                <a:gridCol w="952818">
                  <a:extLst>
                    <a:ext uri="{9D8B030D-6E8A-4147-A177-3AD203B41FA5}">
                      <a16:colId xmlns:a16="http://schemas.microsoft.com/office/drawing/2014/main" val="4375176"/>
                    </a:ext>
                  </a:extLst>
                </a:gridCol>
                <a:gridCol w="1206818">
                  <a:extLst>
                    <a:ext uri="{9D8B030D-6E8A-4147-A177-3AD203B41FA5}">
                      <a16:colId xmlns:a16="http://schemas.microsoft.com/office/drawing/2014/main" val="1705846016"/>
                    </a:ext>
                  </a:extLst>
                </a:gridCol>
                <a:gridCol w="1306830">
                  <a:extLst>
                    <a:ext uri="{9D8B030D-6E8A-4147-A177-3AD203B41FA5}">
                      <a16:colId xmlns:a16="http://schemas.microsoft.com/office/drawing/2014/main" val="3412131002"/>
                    </a:ext>
                  </a:extLst>
                </a:gridCol>
                <a:gridCol w="1352867">
                  <a:extLst>
                    <a:ext uri="{9D8B030D-6E8A-4147-A177-3AD203B41FA5}">
                      <a16:colId xmlns:a16="http://schemas.microsoft.com/office/drawing/2014/main" val="3491649935"/>
                    </a:ext>
                  </a:extLst>
                </a:gridCol>
              </a:tblGrid>
              <a:tr h="370840">
                <a:tc>
                  <a:txBody>
                    <a:bodyPr/>
                    <a:lstStyle/>
                    <a:p>
                      <a:pPr algn="ctr"/>
                      <a:r>
                        <a:rPr lang="en-US" sz="1200" dirty="0">
                          <a:solidFill>
                            <a:schemeClr val="tx1"/>
                          </a:solidFill>
                        </a:rPr>
                        <a:t>CpG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i="1" dirty="0">
                          <a:solidFill>
                            <a:schemeClr val="tx1"/>
                          </a:solidFill>
                        </a:rPr>
                        <a:t>p</a:t>
                      </a:r>
                      <a:r>
                        <a:rPr lang="en-US" sz="1200" i="0" dirty="0">
                          <a:solidFill>
                            <a:schemeClr val="tx1"/>
                          </a:solidFill>
                        </a:rPr>
                        <a:t>-value</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FDR-adj. </a:t>
                      </a:r>
                      <a:r>
                        <a:rPr lang="en-US" sz="1200" i="1" dirty="0">
                          <a:solidFill>
                            <a:schemeClr val="tx1"/>
                          </a:solidFill>
                        </a:rPr>
                        <a:t>p</a:t>
                      </a:r>
                      <a:r>
                        <a:rPr lang="en-US" sz="1200" i="0" dirty="0">
                          <a:solidFill>
                            <a:schemeClr val="tx1"/>
                          </a:solidFill>
                        </a:rPr>
                        <a:t>-</a:t>
                      </a:r>
                      <a:r>
                        <a:rPr lang="en-US" sz="1200" i="0" dirty="0" err="1">
                          <a:solidFill>
                            <a:schemeClr val="tx1"/>
                          </a:solidFill>
                        </a:rPr>
                        <a:t>val</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Delta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Chromosome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err="1">
                          <a:solidFill>
                            <a:schemeClr val="tx1"/>
                          </a:solidFill>
                        </a:rPr>
                        <a:t>RefGene</a:t>
                      </a:r>
                      <a:r>
                        <a:rPr lang="en-US" sz="1200" dirty="0">
                          <a:solidFill>
                            <a:schemeClr val="tx1"/>
                          </a:solidFill>
                        </a:rPr>
                        <a: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err="1">
                          <a:solidFill>
                            <a:schemeClr val="tx1"/>
                          </a:solidFill>
                        </a:rPr>
                        <a:t>RefGene</a:t>
                      </a:r>
                      <a:r>
                        <a:rPr lang="en-US" sz="1200" dirty="0">
                          <a:solidFill>
                            <a:schemeClr val="tx1"/>
                          </a:solidFill>
                        </a:rPr>
                        <a:t>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4359790"/>
                  </a:ext>
                </a:extLst>
              </a:tr>
              <a:tr h="370840">
                <a:tc>
                  <a:txBody>
                    <a:bodyPr/>
                    <a:lstStyle/>
                    <a:p>
                      <a:r>
                        <a:rPr lang="en-US" sz="1200" b="1" dirty="0">
                          <a:solidFill>
                            <a:schemeClr val="tx1"/>
                          </a:solidFill>
                        </a:rPr>
                        <a:t>cg07685601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3.7x10</a:t>
                      </a:r>
                      <a:r>
                        <a:rPr lang="en-US" sz="1200" baseline="30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MAD1L1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Body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1614690"/>
                  </a:ext>
                </a:extLst>
              </a:tr>
              <a:tr h="370840">
                <a:tc>
                  <a:txBody>
                    <a:bodyPr/>
                    <a:lstStyle/>
                    <a:p>
                      <a:r>
                        <a:rPr lang="en-US" sz="1200" b="1" dirty="0">
                          <a:solidFill>
                            <a:schemeClr val="tx1"/>
                          </a:solidFill>
                        </a:rPr>
                        <a:t>cg08744475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9.4x10</a:t>
                      </a:r>
                      <a:r>
                        <a:rPr lang="en-US" sz="1200" baseline="30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790941"/>
                  </a:ext>
                </a:extLst>
              </a:tr>
            </a:tbl>
          </a:graphicData>
        </a:graphic>
      </p:graphicFrame>
    </p:spTree>
    <p:extLst>
      <p:ext uri="{BB962C8B-B14F-4D97-AF65-F5344CB8AC3E}">
        <p14:creationId xmlns:p14="http://schemas.microsoft.com/office/powerpoint/2010/main" val="161287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D3D6E33-C837-624F-9AC0-77C4FE7D0E54}"/>
              </a:ext>
            </a:extLst>
          </p:cNvPr>
          <p:cNvSpPr txBox="1"/>
          <p:nvPr/>
        </p:nvSpPr>
        <p:spPr>
          <a:xfrm>
            <a:off x="7119490" y="1884810"/>
            <a:ext cx="3960254" cy="369460"/>
          </a:xfrm>
          <a:prstGeom prst="rect">
            <a:avLst/>
          </a:prstGeom>
          <a:noFill/>
        </p:spPr>
        <p:txBody>
          <a:bodyPr wrap="square" rtlCol="0">
            <a:spAutoFit/>
          </a:bodyPr>
          <a:lstStyle/>
          <a:p>
            <a:r>
              <a:rPr lang="en-US" dirty="0" err="1"/>
              <a:t>DNAm</a:t>
            </a:r>
            <a:r>
              <a:rPr lang="en-US" dirty="0"/>
              <a:t> ~ Age + Sex + SV + Chip</a:t>
            </a:r>
          </a:p>
        </p:txBody>
      </p:sp>
      <p:sp>
        <p:nvSpPr>
          <p:cNvPr id="41" name="Title 40">
            <a:extLst>
              <a:ext uri="{FF2B5EF4-FFF2-40B4-BE49-F238E27FC236}">
                <a16:creationId xmlns:a16="http://schemas.microsoft.com/office/drawing/2014/main" id="{815F6F66-4167-6D48-AC21-E31CCD5A4485}"/>
              </a:ext>
            </a:extLst>
          </p:cNvPr>
          <p:cNvSpPr>
            <a:spLocks noGrp="1"/>
          </p:cNvSpPr>
          <p:nvPr>
            <p:ph type="title"/>
          </p:nvPr>
        </p:nvSpPr>
        <p:spPr>
          <a:xfrm>
            <a:off x="259312" y="25422"/>
            <a:ext cx="9339262" cy="903616"/>
          </a:xfrm>
        </p:spPr>
        <p:txBody>
          <a:bodyPr/>
          <a:lstStyle/>
          <a:p>
            <a:r>
              <a:rPr lang="en-US" sz="2500" dirty="0"/>
              <a:t>Six age-associated CpG sites are identified with FDR-adjusted </a:t>
            </a:r>
            <a:r>
              <a:rPr lang="en-US" sz="2500" i="1" dirty="0"/>
              <a:t>p</a:t>
            </a:r>
            <a:r>
              <a:rPr lang="en-US" sz="2500" dirty="0"/>
              <a:t>-value &lt; 0.2.</a:t>
            </a:r>
          </a:p>
        </p:txBody>
      </p:sp>
      <p:pic>
        <p:nvPicPr>
          <p:cNvPr id="9" name="Picture 8">
            <a:extLst>
              <a:ext uri="{FF2B5EF4-FFF2-40B4-BE49-F238E27FC236}">
                <a16:creationId xmlns:a16="http://schemas.microsoft.com/office/drawing/2014/main" id="{C1B4615D-DBA8-F443-B742-A5FFB3B8A2F5}"/>
              </a:ext>
            </a:extLst>
          </p:cNvPr>
          <p:cNvPicPr>
            <a:picLocks noChangeAspect="1"/>
          </p:cNvPicPr>
          <p:nvPr/>
        </p:nvPicPr>
        <p:blipFill>
          <a:blip r:embed="rId3"/>
          <a:stretch>
            <a:fillRect/>
          </a:stretch>
        </p:blipFill>
        <p:spPr>
          <a:xfrm>
            <a:off x="7119490" y="2535672"/>
            <a:ext cx="4781550" cy="2950899"/>
          </a:xfrm>
          <a:prstGeom prst="rect">
            <a:avLst/>
          </a:prstGeom>
        </p:spPr>
      </p:pic>
      <p:pic>
        <p:nvPicPr>
          <p:cNvPr id="14" name="Picture 13">
            <a:extLst>
              <a:ext uri="{FF2B5EF4-FFF2-40B4-BE49-F238E27FC236}">
                <a16:creationId xmlns:a16="http://schemas.microsoft.com/office/drawing/2014/main" id="{DBD4C125-7687-C241-A1B1-BD23451C470A}"/>
              </a:ext>
            </a:extLst>
          </p:cNvPr>
          <p:cNvPicPr>
            <a:picLocks noChangeAspect="1"/>
          </p:cNvPicPr>
          <p:nvPr/>
        </p:nvPicPr>
        <p:blipFill>
          <a:blip r:embed="rId4"/>
          <a:stretch>
            <a:fillRect/>
          </a:stretch>
        </p:blipFill>
        <p:spPr>
          <a:xfrm>
            <a:off x="259312" y="1699735"/>
            <a:ext cx="6667500" cy="4114800"/>
          </a:xfrm>
          <a:prstGeom prst="rect">
            <a:avLst/>
          </a:prstGeom>
        </p:spPr>
      </p:pic>
    </p:spTree>
    <p:extLst>
      <p:ext uri="{BB962C8B-B14F-4D97-AF65-F5344CB8AC3E}">
        <p14:creationId xmlns:p14="http://schemas.microsoft.com/office/powerpoint/2010/main" val="542275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E445-4B00-B645-AC20-F1850B5F2CB7}"/>
              </a:ext>
            </a:extLst>
          </p:cNvPr>
          <p:cNvSpPr>
            <a:spLocks noGrp="1"/>
          </p:cNvSpPr>
          <p:nvPr>
            <p:ph type="title"/>
          </p:nvPr>
        </p:nvSpPr>
        <p:spPr>
          <a:xfrm>
            <a:off x="259312" y="114300"/>
            <a:ext cx="9339262" cy="789315"/>
          </a:xfrm>
        </p:spPr>
        <p:txBody>
          <a:bodyPr/>
          <a:lstStyle/>
          <a:p>
            <a:r>
              <a:rPr lang="en-US" sz="2000" dirty="0"/>
              <a:t>LOC100132215 previously associated with aging, ANK1 implicated in Alzheimer’s disease and FOXB1 is described as a regulator for embryonic neuroepithelium development.</a:t>
            </a:r>
          </a:p>
        </p:txBody>
      </p:sp>
      <p:graphicFrame>
        <p:nvGraphicFramePr>
          <p:cNvPr id="3" name="Table 3">
            <a:extLst>
              <a:ext uri="{FF2B5EF4-FFF2-40B4-BE49-F238E27FC236}">
                <a16:creationId xmlns:a16="http://schemas.microsoft.com/office/drawing/2014/main" id="{F0619B6E-F97F-034C-AFCD-0C3E18126A05}"/>
              </a:ext>
            </a:extLst>
          </p:cNvPr>
          <p:cNvGraphicFramePr>
            <a:graphicFrameLocks noGrp="1"/>
          </p:cNvGraphicFramePr>
          <p:nvPr>
            <p:extLst>
              <p:ext uri="{D42A27DB-BD31-4B8C-83A1-F6EECF244321}">
                <p14:modId xmlns:p14="http://schemas.microsoft.com/office/powerpoint/2010/main" val="3168350958"/>
              </p:ext>
            </p:extLst>
          </p:nvPr>
        </p:nvGraphicFramePr>
        <p:xfrm>
          <a:off x="200501" y="2087880"/>
          <a:ext cx="11790998" cy="307848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467021011"/>
                    </a:ext>
                  </a:extLst>
                </a:gridCol>
                <a:gridCol w="1383030">
                  <a:extLst>
                    <a:ext uri="{9D8B030D-6E8A-4147-A177-3AD203B41FA5}">
                      <a16:colId xmlns:a16="http://schemas.microsoft.com/office/drawing/2014/main" val="371362534"/>
                    </a:ext>
                  </a:extLst>
                </a:gridCol>
                <a:gridCol w="1959293">
                  <a:extLst>
                    <a:ext uri="{9D8B030D-6E8A-4147-A177-3AD203B41FA5}">
                      <a16:colId xmlns:a16="http://schemas.microsoft.com/office/drawing/2014/main" val="3580717262"/>
                    </a:ext>
                  </a:extLst>
                </a:gridCol>
                <a:gridCol w="1465580">
                  <a:extLst>
                    <a:ext uri="{9D8B030D-6E8A-4147-A177-3AD203B41FA5}">
                      <a16:colId xmlns:a16="http://schemas.microsoft.com/office/drawing/2014/main" val="4375176"/>
                    </a:ext>
                  </a:extLst>
                </a:gridCol>
                <a:gridCol w="1891030">
                  <a:extLst>
                    <a:ext uri="{9D8B030D-6E8A-4147-A177-3AD203B41FA5}">
                      <a16:colId xmlns:a16="http://schemas.microsoft.com/office/drawing/2014/main" val="1705846016"/>
                    </a:ext>
                  </a:extLst>
                </a:gridCol>
                <a:gridCol w="2059305">
                  <a:extLst>
                    <a:ext uri="{9D8B030D-6E8A-4147-A177-3AD203B41FA5}">
                      <a16:colId xmlns:a16="http://schemas.microsoft.com/office/drawing/2014/main" val="3412131002"/>
                    </a:ext>
                  </a:extLst>
                </a:gridCol>
                <a:gridCol w="1352867">
                  <a:extLst>
                    <a:ext uri="{9D8B030D-6E8A-4147-A177-3AD203B41FA5}">
                      <a16:colId xmlns:a16="http://schemas.microsoft.com/office/drawing/2014/main" val="3491649935"/>
                    </a:ext>
                  </a:extLst>
                </a:gridCol>
              </a:tblGrid>
              <a:tr h="370840">
                <a:tc>
                  <a:txBody>
                    <a:bodyPr/>
                    <a:lstStyle/>
                    <a:p>
                      <a:pPr algn="ctr"/>
                      <a:r>
                        <a:rPr lang="en-US" sz="2000" dirty="0">
                          <a:solidFill>
                            <a:schemeClr val="tx1"/>
                          </a:solidFill>
                        </a:rPr>
                        <a:t>CpG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solidFill>
                            <a:schemeClr val="tx1"/>
                          </a:solidFill>
                        </a:rPr>
                        <a:t>p</a:t>
                      </a:r>
                      <a:r>
                        <a:rPr lang="en-US" sz="2000" i="0" dirty="0">
                          <a:solidFill>
                            <a:schemeClr val="tx1"/>
                          </a:solidFill>
                        </a:rPr>
                        <a:t>-value</a:t>
                      </a:r>
                      <a:endParaRPr lang="en-US" sz="20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FDR-adj. </a:t>
                      </a:r>
                      <a:r>
                        <a:rPr lang="en-US" sz="2000" i="1" dirty="0">
                          <a:solidFill>
                            <a:schemeClr val="tx1"/>
                          </a:solidFill>
                        </a:rPr>
                        <a:t>p</a:t>
                      </a:r>
                      <a:r>
                        <a:rPr lang="en-US" sz="2000" i="0" dirty="0">
                          <a:solidFill>
                            <a:schemeClr val="tx1"/>
                          </a:solidFill>
                        </a:rPr>
                        <a:t>-</a:t>
                      </a:r>
                      <a:r>
                        <a:rPr lang="en-US" sz="2000" i="0" dirty="0" err="1">
                          <a:solidFill>
                            <a:schemeClr val="tx1"/>
                          </a:solidFill>
                        </a:rPr>
                        <a:t>val</a:t>
                      </a:r>
                      <a:endParaRPr lang="en-US" sz="20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Delta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Chromosome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err="1">
                          <a:solidFill>
                            <a:schemeClr val="tx1"/>
                          </a:solidFill>
                        </a:rPr>
                        <a:t>RefGene</a:t>
                      </a:r>
                      <a:r>
                        <a:rPr lang="en-US" sz="2000" dirty="0">
                          <a:solidFill>
                            <a:schemeClr val="tx1"/>
                          </a:solidFill>
                        </a:rPr>
                        <a: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err="1">
                          <a:solidFill>
                            <a:schemeClr val="tx1"/>
                          </a:solidFill>
                        </a:rPr>
                        <a:t>RefGene</a:t>
                      </a:r>
                      <a:r>
                        <a:rPr lang="en-US" sz="2000" dirty="0">
                          <a:solidFill>
                            <a:schemeClr val="tx1"/>
                          </a:solidFill>
                        </a:rPr>
                        <a:t>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4359790"/>
                  </a:ext>
                </a:extLst>
              </a:tr>
              <a:tr h="370840">
                <a:tc>
                  <a:txBody>
                    <a:bodyPr/>
                    <a:lstStyle/>
                    <a:p>
                      <a:r>
                        <a:rPr lang="en-US" sz="2000" b="1" dirty="0">
                          <a:solidFill>
                            <a:schemeClr val="tx1"/>
                          </a:solidFill>
                        </a:rPr>
                        <a:t>cg15155209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aseline="0" dirty="0">
                          <a:solidFill>
                            <a:schemeClr val="tx1"/>
                          </a:solidFill>
                        </a:rPr>
                        <a:t>5.4x10</a:t>
                      </a:r>
                      <a:r>
                        <a:rPr lang="en-US" sz="2000" baseline="30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SLC6A6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Body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1614690"/>
                  </a:ext>
                </a:extLst>
              </a:tr>
              <a:tr h="370840">
                <a:tc>
                  <a:txBody>
                    <a:bodyPr/>
                    <a:lstStyle/>
                    <a:p>
                      <a:r>
                        <a:rPr lang="en-US" sz="2000" b="1" dirty="0">
                          <a:solidFill>
                            <a:schemeClr val="tx1"/>
                          </a:solidFill>
                        </a:rPr>
                        <a:t>cg21132564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baseline="0" dirty="0">
                          <a:solidFill>
                            <a:schemeClr val="tx1"/>
                          </a:solidFill>
                        </a:rPr>
                        <a:t>7.4x10</a:t>
                      </a:r>
                      <a:r>
                        <a:rPr lang="en-US" sz="2000" baseline="300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ANK1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Body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08790941"/>
                  </a:ext>
                </a:extLst>
              </a:tr>
              <a:tr h="370840">
                <a:tc>
                  <a:txBody>
                    <a:bodyPr/>
                    <a:lstStyle/>
                    <a:p>
                      <a:r>
                        <a:rPr lang="en-US" sz="2000" b="1" dirty="0">
                          <a:solidFill>
                            <a:schemeClr val="tx1"/>
                          </a:solidFill>
                        </a:rPr>
                        <a:t>cg06968164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aseline="0" dirty="0">
                          <a:solidFill>
                            <a:schemeClr val="tx1"/>
                          </a:solidFill>
                        </a:rPr>
                        <a:t>2.5x10</a:t>
                      </a:r>
                      <a:r>
                        <a:rPr lang="en-US" sz="2000" baseline="30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-0.162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1234685"/>
                  </a:ext>
                </a:extLst>
              </a:tr>
              <a:tr h="370840">
                <a:tc>
                  <a:txBody>
                    <a:bodyPr/>
                    <a:lstStyle/>
                    <a:p>
                      <a:r>
                        <a:rPr lang="en-US" sz="2000" b="1" dirty="0">
                          <a:solidFill>
                            <a:schemeClr val="tx1"/>
                          </a:solidFill>
                        </a:rPr>
                        <a:t>cg22197050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baseline="0" dirty="0">
                          <a:solidFill>
                            <a:schemeClr val="tx1"/>
                          </a:solidFill>
                        </a:rPr>
                        <a:t>2.7x10</a:t>
                      </a:r>
                      <a:r>
                        <a:rPr lang="en-US" sz="2000" baseline="30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LOC100132215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TSS1500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55990868"/>
                  </a:ext>
                </a:extLst>
              </a:tr>
              <a:tr h="370840">
                <a:tc>
                  <a:txBody>
                    <a:bodyPr/>
                    <a:lstStyle/>
                    <a:p>
                      <a:r>
                        <a:rPr lang="en-US" sz="2000" b="1" dirty="0">
                          <a:solidFill>
                            <a:schemeClr val="tx1"/>
                          </a:solidFill>
                        </a:rPr>
                        <a:t>cg19005438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baseline="0" dirty="0">
                          <a:solidFill>
                            <a:schemeClr val="tx1"/>
                          </a:solidFill>
                        </a:rPr>
                        <a:t>2.7x10</a:t>
                      </a:r>
                      <a:r>
                        <a:rPr lang="en-US" sz="2000" baseline="30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0.156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FOXB1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000" dirty="0">
                          <a:solidFill>
                            <a:schemeClr val="tx1"/>
                          </a:solidFill>
                        </a:rPr>
                        <a:t>TSS1500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07282460"/>
                  </a:ext>
                </a:extLst>
              </a:tr>
              <a:tr h="370840">
                <a:tc>
                  <a:txBody>
                    <a:bodyPr/>
                    <a:lstStyle/>
                    <a:p>
                      <a:r>
                        <a:rPr lang="en-US" sz="2000" b="1" dirty="0">
                          <a:solidFill>
                            <a:schemeClr val="tx1"/>
                          </a:solidFill>
                        </a:rPr>
                        <a:t>cg06173889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aseline="0" dirty="0">
                          <a:solidFill>
                            <a:schemeClr val="tx1"/>
                          </a:solidFill>
                        </a:rPr>
                        <a:t>3.8x10</a:t>
                      </a:r>
                      <a:r>
                        <a:rPr lang="en-US" sz="2000" baseline="300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0.235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SOX11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3’UTR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9329216"/>
                  </a:ext>
                </a:extLst>
              </a:tr>
            </a:tbl>
          </a:graphicData>
        </a:graphic>
      </p:graphicFrame>
    </p:spTree>
    <p:extLst>
      <p:ext uri="{BB962C8B-B14F-4D97-AF65-F5344CB8AC3E}">
        <p14:creationId xmlns:p14="http://schemas.microsoft.com/office/powerpoint/2010/main" val="1079699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068A-A6F0-0E4E-AD0D-BA327AE69726}"/>
              </a:ext>
            </a:extLst>
          </p:cNvPr>
          <p:cNvSpPr>
            <a:spLocks noGrp="1"/>
          </p:cNvSpPr>
          <p:nvPr>
            <p:ph type="title"/>
          </p:nvPr>
        </p:nvSpPr>
        <p:spPr>
          <a:xfrm>
            <a:off x="259312" y="130630"/>
            <a:ext cx="9339262" cy="772986"/>
          </a:xfrm>
        </p:spPr>
        <p:txBody>
          <a:bodyPr/>
          <a:lstStyle/>
          <a:p>
            <a:r>
              <a:rPr lang="en-US" sz="2000" dirty="0"/>
              <a:t>LOC100132215 was previously identified as one of the 162 age-associated </a:t>
            </a:r>
            <a:r>
              <a:rPr lang="en-US" sz="2000" dirty="0" err="1"/>
              <a:t>CpGs</a:t>
            </a:r>
            <a:r>
              <a:rPr lang="en-US" sz="2000" dirty="0"/>
              <a:t> in a 400-individual cohort aged between 50 </a:t>
            </a:r>
            <a:r>
              <a:rPr lang="en-US" sz="2400" dirty="0"/>
              <a:t>–</a:t>
            </a:r>
            <a:r>
              <a:rPr lang="en-US" sz="2000" dirty="0"/>
              <a:t> 75 years old.</a:t>
            </a:r>
          </a:p>
        </p:txBody>
      </p:sp>
      <p:pic>
        <p:nvPicPr>
          <p:cNvPr id="6" name="Picture 5">
            <a:extLst>
              <a:ext uri="{FF2B5EF4-FFF2-40B4-BE49-F238E27FC236}">
                <a16:creationId xmlns:a16="http://schemas.microsoft.com/office/drawing/2014/main" id="{9F96B689-38B5-5B40-A970-8EBD6EBEE370}"/>
              </a:ext>
            </a:extLst>
          </p:cNvPr>
          <p:cNvPicPr>
            <a:picLocks noChangeAspect="1"/>
          </p:cNvPicPr>
          <p:nvPr/>
        </p:nvPicPr>
        <p:blipFill>
          <a:blip r:embed="rId3"/>
          <a:stretch>
            <a:fillRect/>
          </a:stretch>
        </p:blipFill>
        <p:spPr>
          <a:xfrm>
            <a:off x="129656" y="1694858"/>
            <a:ext cx="11932688" cy="4115126"/>
          </a:xfrm>
          <a:prstGeom prst="rect">
            <a:avLst/>
          </a:prstGeom>
        </p:spPr>
      </p:pic>
      <p:sp>
        <p:nvSpPr>
          <p:cNvPr id="7" name="Rectangle 6">
            <a:extLst>
              <a:ext uri="{FF2B5EF4-FFF2-40B4-BE49-F238E27FC236}">
                <a16:creationId xmlns:a16="http://schemas.microsoft.com/office/drawing/2014/main" id="{5817DD86-8CD6-CE41-9466-659C604A9CE1}"/>
              </a:ext>
            </a:extLst>
          </p:cNvPr>
          <p:cNvSpPr/>
          <p:nvPr/>
        </p:nvSpPr>
        <p:spPr>
          <a:xfrm>
            <a:off x="129655" y="3586348"/>
            <a:ext cx="11932687" cy="32063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45D29A-A65A-2847-A4BF-1182E9C81856}"/>
              </a:ext>
            </a:extLst>
          </p:cNvPr>
          <p:cNvSpPr txBox="1"/>
          <p:nvPr/>
        </p:nvSpPr>
        <p:spPr>
          <a:xfrm>
            <a:off x="259312" y="6299820"/>
            <a:ext cx="11532885" cy="461665"/>
          </a:xfrm>
          <a:prstGeom prst="rect">
            <a:avLst/>
          </a:prstGeom>
          <a:noFill/>
        </p:spPr>
        <p:txBody>
          <a:bodyPr wrap="square" rtlCol="0">
            <a:spAutoFit/>
          </a:bodyPr>
          <a:lstStyle/>
          <a:p>
            <a:r>
              <a:rPr lang="en-US" sz="1200" dirty="0" err="1"/>
              <a:t>Florath</a:t>
            </a:r>
            <a:r>
              <a:rPr lang="en-US" sz="1200" dirty="0"/>
              <a:t> </a:t>
            </a:r>
            <a:r>
              <a:rPr lang="en-US" sz="1200" i="1" dirty="0"/>
              <a:t>et al. </a:t>
            </a:r>
            <a:r>
              <a:rPr lang="en-US" sz="1200" dirty="0"/>
              <a:t>(2014) Cross-sectional and longitudinal changes in DNA methylation with age: an epigenome-wide analysis revealing over 60 novel age-associated CpG sites. </a:t>
            </a:r>
            <a:r>
              <a:rPr lang="en-US" sz="1200" i="1" dirty="0"/>
              <a:t>Human Molecular Genetics.</a:t>
            </a:r>
            <a:endParaRPr lang="en-US" sz="1200" dirty="0"/>
          </a:p>
        </p:txBody>
      </p:sp>
    </p:spTree>
    <p:extLst>
      <p:ext uri="{BB962C8B-B14F-4D97-AF65-F5344CB8AC3E}">
        <p14:creationId xmlns:p14="http://schemas.microsoft.com/office/powerpoint/2010/main" val="719180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6FD6-E106-6748-BA24-692C8E5AD012}"/>
              </a:ext>
            </a:extLst>
          </p:cNvPr>
          <p:cNvSpPr>
            <a:spLocks noGrp="1"/>
          </p:cNvSpPr>
          <p:nvPr>
            <p:ph type="title"/>
          </p:nvPr>
        </p:nvSpPr>
        <p:spPr>
          <a:xfrm>
            <a:off x="259312" y="171450"/>
            <a:ext cx="9339262" cy="732165"/>
          </a:xfrm>
        </p:spPr>
        <p:txBody>
          <a:bodyPr/>
          <a:lstStyle/>
          <a:p>
            <a:r>
              <a:rPr lang="en-US" sz="2500" dirty="0"/>
              <a:t>ANK1 is directly involved in the pathogenesis of Alzheimer’s disease. </a:t>
            </a:r>
          </a:p>
        </p:txBody>
      </p:sp>
      <p:pic>
        <p:nvPicPr>
          <p:cNvPr id="4" name="Picture 3">
            <a:extLst>
              <a:ext uri="{FF2B5EF4-FFF2-40B4-BE49-F238E27FC236}">
                <a16:creationId xmlns:a16="http://schemas.microsoft.com/office/drawing/2014/main" id="{166ADB24-00A9-DA4E-854B-EBF30A8F6A4F}"/>
              </a:ext>
            </a:extLst>
          </p:cNvPr>
          <p:cNvPicPr>
            <a:picLocks noChangeAspect="1"/>
          </p:cNvPicPr>
          <p:nvPr/>
        </p:nvPicPr>
        <p:blipFill>
          <a:blip r:embed="rId3"/>
          <a:stretch>
            <a:fillRect/>
          </a:stretch>
        </p:blipFill>
        <p:spPr>
          <a:xfrm>
            <a:off x="2357188" y="1188404"/>
            <a:ext cx="7477624" cy="2774592"/>
          </a:xfrm>
          <a:prstGeom prst="rect">
            <a:avLst/>
          </a:prstGeom>
        </p:spPr>
      </p:pic>
      <p:pic>
        <p:nvPicPr>
          <p:cNvPr id="6" name="Picture 5">
            <a:extLst>
              <a:ext uri="{FF2B5EF4-FFF2-40B4-BE49-F238E27FC236}">
                <a16:creationId xmlns:a16="http://schemas.microsoft.com/office/drawing/2014/main" id="{6D4B4DCB-380C-074B-B435-0924B50D81AF}"/>
              </a:ext>
            </a:extLst>
          </p:cNvPr>
          <p:cNvPicPr>
            <a:picLocks noChangeAspect="1"/>
          </p:cNvPicPr>
          <p:nvPr/>
        </p:nvPicPr>
        <p:blipFill>
          <a:blip r:embed="rId4"/>
          <a:stretch>
            <a:fillRect/>
          </a:stretch>
        </p:blipFill>
        <p:spPr>
          <a:xfrm>
            <a:off x="2357188" y="4282300"/>
            <a:ext cx="7477624" cy="2404250"/>
          </a:xfrm>
          <a:prstGeom prst="rect">
            <a:avLst/>
          </a:prstGeom>
        </p:spPr>
      </p:pic>
    </p:spTree>
    <p:extLst>
      <p:ext uri="{BB962C8B-B14F-4D97-AF65-F5344CB8AC3E}">
        <p14:creationId xmlns:p14="http://schemas.microsoft.com/office/powerpoint/2010/main" val="2501467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17" y="122404"/>
            <a:ext cx="9339263" cy="820238"/>
          </a:xfrm>
        </p:spPr>
        <p:txBody>
          <a:bodyPr/>
          <a:lstStyle/>
          <a:p>
            <a:r>
              <a:rPr lang="en-US" sz="2797" dirty="0"/>
              <a:t>Both environmental and genetic risks factors contribute to the pathology of AMD.</a:t>
            </a:r>
          </a:p>
        </p:txBody>
      </p:sp>
      <p:sp>
        <p:nvSpPr>
          <p:cNvPr id="13" name="TextBox 12">
            <a:extLst>
              <a:ext uri="{FF2B5EF4-FFF2-40B4-BE49-F238E27FC236}">
                <a16:creationId xmlns:a16="http://schemas.microsoft.com/office/drawing/2014/main" id="{8131FEA7-B68C-284A-998E-4BD0EE1183DE}"/>
              </a:ext>
            </a:extLst>
          </p:cNvPr>
          <p:cNvSpPr txBox="1"/>
          <p:nvPr/>
        </p:nvSpPr>
        <p:spPr>
          <a:xfrm>
            <a:off x="259317" y="6581001"/>
            <a:ext cx="7101603" cy="276999"/>
          </a:xfrm>
          <a:prstGeom prst="rect">
            <a:avLst/>
          </a:prstGeom>
          <a:noFill/>
        </p:spPr>
        <p:txBody>
          <a:bodyPr wrap="square" rtlCol="0">
            <a:spAutoFit/>
          </a:bodyPr>
          <a:lstStyle/>
          <a:p>
            <a:r>
              <a:rPr lang="en-US" sz="1200" baseline="30000" dirty="0"/>
              <a:t>Fig. 2 </a:t>
            </a:r>
            <a:r>
              <a:rPr lang="en-US" sz="1200" dirty="0"/>
              <a:t>Warwick &amp; </a:t>
            </a:r>
            <a:r>
              <a:rPr lang="en-US" sz="1200" dirty="0" err="1"/>
              <a:t>Lotery</a:t>
            </a:r>
            <a:r>
              <a:rPr lang="en-US" sz="1200" dirty="0"/>
              <a:t> (2018) Genetics and genetic testing for age-related macular degeneration. </a:t>
            </a:r>
            <a:r>
              <a:rPr lang="en-US" sz="1200" i="1" dirty="0"/>
              <a:t>Eye</a:t>
            </a:r>
            <a:r>
              <a:rPr lang="en-US" sz="1200" dirty="0"/>
              <a:t>.</a:t>
            </a:r>
            <a:endParaRPr lang="en-US" sz="1200" i="1" baseline="30000" dirty="0"/>
          </a:p>
        </p:txBody>
      </p:sp>
      <p:graphicFrame>
        <p:nvGraphicFramePr>
          <p:cNvPr id="6" name="Diagram 5">
            <a:extLst>
              <a:ext uri="{FF2B5EF4-FFF2-40B4-BE49-F238E27FC236}">
                <a16:creationId xmlns:a16="http://schemas.microsoft.com/office/drawing/2014/main" id="{94E8BB21-08AE-F243-9163-E2BC21697FEB}"/>
              </a:ext>
            </a:extLst>
          </p:cNvPr>
          <p:cNvGraphicFramePr/>
          <p:nvPr>
            <p:extLst>
              <p:ext uri="{D42A27DB-BD31-4B8C-83A1-F6EECF244321}">
                <p14:modId xmlns:p14="http://schemas.microsoft.com/office/powerpoint/2010/main" val="3424597675"/>
              </p:ext>
            </p:extLst>
          </p:nvPr>
        </p:nvGraphicFramePr>
        <p:xfrm>
          <a:off x="0" y="111483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DF90B8E-5366-0D40-93C0-A8F09CEA18DE}"/>
              </a:ext>
            </a:extLst>
          </p:cNvPr>
          <p:cNvSpPr txBox="1"/>
          <p:nvPr/>
        </p:nvSpPr>
        <p:spPr>
          <a:xfrm>
            <a:off x="8018939" y="2073283"/>
            <a:ext cx="3866078" cy="2494016"/>
          </a:xfrm>
          <a:prstGeom prst="rect">
            <a:avLst/>
          </a:prstGeom>
          <a:noFill/>
        </p:spPr>
        <p:txBody>
          <a:bodyPr wrap="square" rtlCol="0">
            <a:spAutoFit/>
          </a:bodyPr>
          <a:lstStyle/>
          <a:p>
            <a:r>
              <a:rPr lang="en-US" dirty="0"/>
              <a:t>Heritability of AMD*:</a:t>
            </a:r>
          </a:p>
          <a:p>
            <a:pPr marL="342900" indent="-342900">
              <a:buFontTx/>
              <a:buChar char="-"/>
            </a:pPr>
            <a:endParaRPr lang="en-US" dirty="0"/>
          </a:p>
          <a:p>
            <a:pPr marL="342900" indent="-342900">
              <a:buFontTx/>
              <a:buChar char="-"/>
            </a:pPr>
            <a:r>
              <a:rPr lang="en-US" dirty="0"/>
              <a:t>Overall: 46%</a:t>
            </a:r>
          </a:p>
          <a:p>
            <a:pPr marL="342900" indent="-342900">
              <a:buFontTx/>
              <a:buChar char="-"/>
            </a:pPr>
            <a:endParaRPr lang="en-US" dirty="0"/>
          </a:p>
          <a:p>
            <a:pPr marL="342900" indent="-342900">
              <a:buFontTx/>
              <a:buChar char="-"/>
            </a:pPr>
            <a:r>
              <a:rPr lang="en-US" dirty="0"/>
              <a:t>Intermediate: 67%</a:t>
            </a:r>
          </a:p>
          <a:p>
            <a:endParaRPr lang="en-US" dirty="0"/>
          </a:p>
          <a:p>
            <a:pPr marL="342900" indent="-342900">
              <a:buFontTx/>
              <a:buChar char="-"/>
            </a:pPr>
            <a:r>
              <a:rPr lang="en-US" dirty="0"/>
              <a:t>Late: 71%</a:t>
            </a:r>
          </a:p>
          <a:p>
            <a:pPr marL="342900" indent="-342900">
              <a:buFontTx/>
              <a:buChar char="-"/>
            </a:pPr>
            <a:endParaRPr lang="en-US" dirty="0"/>
          </a:p>
          <a:p>
            <a:r>
              <a:rPr lang="en-US" sz="1200" dirty="0"/>
              <a:t>*From 840 male twin pairs study (Seddon et al. 2005).</a:t>
            </a:r>
          </a:p>
        </p:txBody>
      </p:sp>
      <p:sp>
        <p:nvSpPr>
          <p:cNvPr id="8" name="TextBox 7">
            <a:extLst>
              <a:ext uri="{FF2B5EF4-FFF2-40B4-BE49-F238E27FC236}">
                <a16:creationId xmlns:a16="http://schemas.microsoft.com/office/drawing/2014/main" id="{F3A76B5A-DCAA-1543-A306-590D2D0E686E}"/>
              </a:ext>
            </a:extLst>
          </p:cNvPr>
          <p:cNvSpPr txBox="1"/>
          <p:nvPr/>
        </p:nvSpPr>
        <p:spPr>
          <a:xfrm>
            <a:off x="8018939" y="6384761"/>
            <a:ext cx="4173061" cy="461665"/>
          </a:xfrm>
          <a:prstGeom prst="rect">
            <a:avLst/>
          </a:prstGeom>
          <a:noFill/>
        </p:spPr>
        <p:txBody>
          <a:bodyPr wrap="square" rtlCol="0">
            <a:spAutoFit/>
          </a:bodyPr>
          <a:lstStyle/>
          <a:p>
            <a:r>
              <a:rPr lang="en-US" sz="1200" dirty="0"/>
              <a:t>Seddon </a:t>
            </a:r>
            <a:r>
              <a:rPr lang="en-US" sz="1200" i="1" dirty="0"/>
              <a:t>et al. </a:t>
            </a:r>
            <a:r>
              <a:rPr lang="en-US" sz="1200" dirty="0"/>
              <a:t>(2005) The US Twin Study of Age-Related Macular Degeneration. </a:t>
            </a:r>
            <a:r>
              <a:rPr lang="en-US" sz="1200" i="1" dirty="0"/>
              <a:t>Arch. </a:t>
            </a:r>
            <a:r>
              <a:rPr lang="en-US" sz="1200" i="1" dirty="0" err="1"/>
              <a:t>Opthalmal</a:t>
            </a:r>
            <a:r>
              <a:rPr lang="en-US" sz="1200" i="1" dirty="0"/>
              <a:t>.</a:t>
            </a:r>
            <a:endParaRPr lang="en-US" sz="1200" i="1" baseline="30000" dirty="0"/>
          </a:p>
        </p:txBody>
      </p:sp>
    </p:spTree>
    <p:extLst>
      <p:ext uri="{BB962C8B-B14F-4D97-AF65-F5344CB8AC3E}">
        <p14:creationId xmlns:p14="http://schemas.microsoft.com/office/powerpoint/2010/main" val="3488816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53E-C34E-4041-B4E5-737DEDAA15E7}"/>
              </a:ext>
            </a:extLst>
          </p:cNvPr>
          <p:cNvSpPr>
            <a:spLocks noGrp="1"/>
          </p:cNvSpPr>
          <p:nvPr>
            <p:ph type="title"/>
          </p:nvPr>
        </p:nvSpPr>
        <p:spPr>
          <a:xfrm>
            <a:off x="259312" y="91440"/>
            <a:ext cx="9339262" cy="812175"/>
          </a:xfrm>
        </p:spPr>
        <p:txBody>
          <a:bodyPr/>
          <a:lstStyle/>
          <a:p>
            <a:r>
              <a:rPr lang="en-US" sz="2000" dirty="0"/>
              <a:t>FOXB1 is widely expressed in neuroepithelium – the progenitor state of RPE. Its TSS is also a target for AMD-candidate </a:t>
            </a:r>
            <a:r>
              <a:rPr lang="en-US" sz="2000" dirty="0" err="1"/>
              <a:t>CpGs</a:t>
            </a:r>
            <a:r>
              <a:rPr lang="en-US" sz="2000" dirty="0"/>
              <a:t>.</a:t>
            </a:r>
          </a:p>
        </p:txBody>
      </p:sp>
      <p:pic>
        <p:nvPicPr>
          <p:cNvPr id="4" name="Picture 3">
            <a:extLst>
              <a:ext uri="{FF2B5EF4-FFF2-40B4-BE49-F238E27FC236}">
                <a16:creationId xmlns:a16="http://schemas.microsoft.com/office/drawing/2014/main" id="{F397DC3F-547A-ED49-A40A-DD39F0D80C0D}"/>
              </a:ext>
            </a:extLst>
          </p:cNvPr>
          <p:cNvPicPr>
            <a:picLocks noChangeAspect="1"/>
          </p:cNvPicPr>
          <p:nvPr/>
        </p:nvPicPr>
        <p:blipFill>
          <a:blip r:embed="rId3"/>
          <a:stretch>
            <a:fillRect/>
          </a:stretch>
        </p:blipFill>
        <p:spPr>
          <a:xfrm>
            <a:off x="259312" y="1304003"/>
            <a:ext cx="6472958" cy="2547683"/>
          </a:xfrm>
          <a:prstGeom prst="rect">
            <a:avLst/>
          </a:prstGeom>
        </p:spPr>
      </p:pic>
      <p:pic>
        <p:nvPicPr>
          <p:cNvPr id="6" name="Picture 5">
            <a:extLst>
              <a:ext uri="{FF2B5EF4-FFF2-40B4-BE49-F238E27FC236}">
                <a16:creationId xmlns:a16="http://schemas.microsoft.com/office/drawing/2014/main" id="{26CD2ED0-F502-C74F-BF68-F75404C07E20}"/>
              </a:ext>
            </a:extLst>
          </p:cNvPr>
          <p:cNvPicPr>
            <a:picLocks noChangeAspect="1"/>
          </p:cNvPicPr>
          <p:nvPr/>
        </p:nvPicPr>
        <p:blipFill rotWithShape="1">
          <a:blip r:embed="rId4"/>
          <a:srcRect l="8819" t="28000" r="9306" b="55833"/>
          <a:stretch/>
        </p:blipFill>
        <p:spPr>
          <a:xfrm>
            <a:off x="0" y="5645775"/>
            <a:ext cx="7360920" cy="908409"/>
          </a:xfrm>
          <a:prstGeom prst="rect">
            <a:avLst/>
          </a:prstGeom>
        </p:spPr>
      </p:pic>
      <p:pic>
        <p:nvPicPr>
          <p:cNvPr id="8" name="Picture 7">
            <a:extLst>
              <a:ext uri="{FF2B5EF4-FFF2-40B4-BE49-F238E27FC236}">
                <a16:creationId xmlns:a16="http://schemas.microsoft.com/office/drawing/2014/main" id="{FA7C2900-C8F5-A34A-B501-873B1D64A973}"/>
              </a:ext>
            </a:extLst>
          </p:cNvPr>
          <p:cNvPicPr>
            <a:picLocks noChangeAspect="1"/>
          </p:cNvPicPr>
          <p:nvPr/>
        </p:nvPicPr>
        <p:blipFill>
          <a:blip r:embed="rId5"/>
          <a:stretch>
            <a:fillRect/>
          </a:stretch>
        </p:blipFill>
        <p:spPr>
          <a:xfrm>
            <a:off x="7360920" y="4434840"/>
            <a:ext cx="4720590" cy="2119344"/>
          </a:xfrm>
          <a:prstGeom prst="rect">
            <a:avLst/>
          </a:prstGeom>
        </p:spPr>
      </p:pic>
      <p:sp>
        <p:nvSpPr>
          <p:cNvPr id="9" name="Rectangle 8">
            <a:extLst>
              <a:ext uri="{FF2B5EF4-FFF2-40B4-BE49-F238E27FC236}">
                <a16:creationId xmlns:a16="http://schemas.microsoft.com/office/drawing/2014/main" id="{0875B924-3C2D-E84A-9B9C-44F6BEFCC880}"/>
              </a:ext>
            </a:extLst>
          </p:cNvPr>
          <p:cNvSpPr/>
          <p:nvPr/>
        </p:nvSpPr>
        <p:spPr>
          <a:xfrm>
            <a:off x="5154930" y="5943600"/>
            <a:ext cx="1691640" cy="2857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1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C4B53-5525-0441-B7F4-FFBEA3481866}"/>
              </a:ext>
            </a:extLst>
          </p:cNvPr>
          <p:cNvSpPr>
            <a:spLocks noGrp="1"/>
          </p:cNvSpPr>
          <p:nvPr>
            <p:ph type="title"/>
          </p:nvPr>
        </p:nvSpPr>
        <p:spPr>
          <a:xfrm>
            <a:off x="259312" y="118753"/>
            <a:ext cx="9339262" cy="784863"/>
          </a:xfrm>
        </p:spPr>
        <p:txBody>
          <a:bodyPr/>
          <a:lstStyle/>
          <a:p>
            <a:r>
              <a:rPr lang="en-US" sz="2500" dirty="0"/>
              <a:t>Other non-tissue specific age-associated sites previously identified are not significant in this dataset.</a:t>
            </a:r>
          </a:p>
        </p:txBody>
      </p:sp>
      <p:graphicFrame>
        <p:nvGraphicFramePr>
          <p:cNvPr id="4" name="Table 3">
            <a:extLst>
              <a:ext uri="{FF2B5EF4-FFF2-40B4-BE49-F238E27FC236}">
                <a16:creationId xmlns:a16="http://schemas.microsoft.com/office/drawing/2014/main" id="{63162393-A129-A443-AE45-00BBAB8E0360}"/>
              </a:ext>
            </a:extLst>
          </p:cNvPr>
          <p:cNvGraphicFramePr>
            <a:graphicFrameLocks noGrp="1"/>
          </p:cNvGraphicFramePr>
          <p:nvPr>
            <p:extLst>
              <p:ext uri="{D42A27DB-BD31-4B8C-83A1-F6EECF244321}">
                <p14:modId xmlns:p14="http://schemas.microsoft.com/office/powerpoint/2010/main" val="1103455194"/>
              </p:ext>
            </p:extLst>
          </p:nvPr>
        </p:nvGraphicFramePr>
        <p:xfrm>
          <a:off x="486410" y="1506352"/>
          <a:ext cx="11219180" cy="2196561"/>
        </p:xfrm>
        <a:graphic>
          <a:graphicData uri="http://schemas.openxmlformats.org/drawingml/2006/table">
            <a:tbl>
              <a:tblPr firstRow="1" bandRow="1">
                <a:tableStyleId>{5C22544A-7EE6-4342-B048-85BDC9FD1C3A}</a:tableStyleId>
              </a:tblPr>
              <a:tblGrid>
                <a:gridCol w="1503680">
                  <a:extLst>
                    <a:ext uri="{9D8B030D-6E8A-4147-A177-3AD203B41FA5}">
                      <a16:colId xmlns:a16="http://schemas.microsoft.com/office/drawing/2014/main" val="2463128881"/>
                    </a:ext>
                  </a:extLst>
                </a:gridCol>
                <a:gridCol w="1706880">
                  <a:extLst>
                    <a:ext uri="{9D8B030D-6E8A-4147-A177-3AD203B41FA5}">
                      <a16:colId xmlns:a16="http://schemas.microsoft.com/office/drawing/2014/main" val="1844967865"/>
                    </a:ext>
                  </a:extLst>
                </a:gridCol>
                <a:gridCol w="2697480">
                  <a:extLst>
                    <a:ext uri="{9D8B030D-6E8A-4147-A177-3AD203B41FA5}">
                      <a16:colId xmlns:a16="http://schemas.microsoft.com/office/drawing/2014/main" val="906673158"/>
                    </a:ext>
                  </a:extLst>
                </a:gridCol>
                <a:gridCol w="1452880">
                  <a:extLst>
                    <a:ext uri="{9D8B030D-6E8A-4147-A177-3AD203B41FA5}">
                      <a16:colId xmlns:a16="http://schemas.microsoft.com/office/drawing/2014/main" val="2039139932"/>
                    </a:ext>
                  </a:extLst>
                </a:gridCol>
                <a:gridCol w="1960880">
                  <a:extLst>
                    <a:ext uri="{9D8B030D-6E8A-4147-A177-3AD203B41FA5}">
                      <a16:colId xmlns:a16="http://schemas.microsoft.com/office/drawing/2014/main" val="445759623"/>
                    </a:ext>
                  </a:extLst>
                </a:gridCol>
                <a:gridCol w="1897380">
                  <a:extLst>
                    <a:ext uri="{9D8B030D-6E8A-4147-A177-3AD203B41FA5}">
                      <a16:colId xmlns:a16="http://schemas.microsoft.com/office/drawing/2014/main" val="2697340406"/>
                    </a:ext>
                  </a:extLst>
                </a:gridCol>
              </a:tblGrid>
              <a:tr h="342361">
                <a:tc>
                  <a:txBody>
                    <a:bodyPr/>
                    <a:lstStyle/>
                    <a:p>
                      <a:pPr algn="ctr"/>
                      <a:r>
                        <a:rPr lang="en-US" sz="1600" dirty="0">
                          <a:solidFill>
                            <a:schemeClr val="tx1"/>
                          </a:solidFill>
                        </a:rPr>
                        <a:t>CpG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1" dirty="0">
                          <a:solidFill>
                            <a:schemeClr val="tx1"/>
                          </a:solidFill>
                        </a:rPr>
                        <a:t>p</a:t>
                      </a:r>
                      <a:r>
                        <a:rPr lang="en-US" sz="1600" i="0" dirty="0">
                          <a:solidFill>
                            <a:schemeClr val="tx1"/>
                          </a:solidFill>
                        </a:rPr>
                        <a:t>-value</a:t>
                      </a:r>
                      <a:endParaRPr lang="en-US" sz="16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FDR-adjusted </a:t>
                      </a:r>
                      <a:r>
                        <a:rPr lang="en-US" sz="1600" i="1" dirty="0">
                          <a:solidFill>
                            <a:schemeClr val="tx1"/>
                          </a:solidFill>
                        </a:rPr>
                        <a:t>p</a:t>
                      </a:r>
                      <a:r>
                        <a:rPr lang="en-US" sz="1600" i="0" dirty="0">
                          <a:solidFill>
                            <a:schemeClr val="tx1"/>
                          </a:solidFill>
                        </a:rPr>
                        <a:t>-value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Delta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Chromosome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UCSC </a:t>
                      </a:r>
                      <a:r>
                        <a:rPr lang="en-US" sz="1600" dirty="0" err="1">
                          <a:solidFill>
                            <a:schemeClr val="tx1"/>
                          </a:solidFill>
                        </a:rPr>
                        <a:t>RefGene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370368"/>
                  </a:ext>
                </a:extLst>
              </a:tr>
              <a:tr h="370840">
                <a:tc>
                  <a:txBody>
                    <a:bodyPr/>
                    <a:lstStyle/>
                    <a:p>
                      <a:pPr algn="ctr"/>
                      <a:r>
                        <a:rPr lang="en-CA" sz="1801" b="0" i="0" u="none" strike="noStrike" kern="1200" dirty="0">
                          <a:solidFill>
                            <a:schemeClr val="dk1"/>
                          </a:solidFill>
                          <a:effectLst/>
                          <a:latin typeface="+mn-lt"/>
                          <a:ea typeface="+mn-ea"/>
                          <a:cs typeface="+mn-cs"/>
                        </a:rPr>
                        <a:t>cg22454769</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0.0248804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0.7252093</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0.05827410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FHL2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255810"/>
                  </a:ext>
                </a:extLst>
              </a:tr>
              <a:tr h="370840">
                <a:tc>
                  <a:txBody>
                    <a:bodyPr/>
                    <a:lstStyle/>
                    <a:p>
                      <a:pPr algn="ctr"/>
                      <a:r>
                        <a:rPr lang="en-CA" sz="1801" b="0" i="0" u="none" strike="noStrike" kern="1200" dirty="0">
                          <a:solidFill>
                            <a:schemeClr val="dk1"/>
                          </a:solidFill>
                          <a:effectLst/>
                          <a:latin typeface="+mn-lt"/>
                          <a:ea typeface="+mn-ea"/>
                          <a:cs typeface="+mn-cs"/>
                        </a:rPr>
                        <a:t>cg06639320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0.3367485</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0.9043558</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0.02140123</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FHL2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118141"/>
                  </a:ext>
                </a:extLst>
              </a:tr>
              <a:tr h="370840">
                <a:tc>
                  <a:txBody>
                    <a:bodyPr/>
                    <a:lstStyle/>
                    <a:p>
                      <a:pPr algn="ctr"/>
                      <a:r>
                        <a:rPr lang="en-CA" sz="1801" b="0" i="0" u="none" strike="noStrike" kern="1200" dirty="0">
                          <a:solidFill>
                            <a:schemeClr val="dk1"/>
                          </a:solidFill>
                          <a:effectLst/>
                          <a:latin typeface="+mn-lt"/>
                          <a:ea typeface="+mn-ea"/>
                          <a:cs typeface="+mn-cs"/>
                        </a:rPr>
                        <a:t>cg16867657</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0.0004391873</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0.5528210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0.09583086</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ELOVL2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280087"/>
                  </a:ext>
                </a:extLst>
              </a:tr>
              <a:tr h="370840">
                <a:tc>
                  <a:txBody>
                    <a:bodyPr/>
                    <a:lstStyle/>
                    <a:p>
                      <a:pPr algn="ctr"/>
                      <a:r>
                        <a:rPr lang="en-CA" sz="1801" b="0" i="0" u="none" strike="noStrike" kern="1200" dirty="0">
                          <a:solidFill>
                            <a:schemeClr val="dk1"/>
                          </a:solidFill>
                          <a:effectLst/>
                          <a:latin typeface="+mn-lt"/>
                          <a:ea typeface="+mn-ea"/>
                          <a:cs typeface="+mn-cs"/>
                        </a:rPr>
                        <a:t>cg24724428</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0.0030391951</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0.6188314</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0.10685771</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ELOVL2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6880137"/>
                  </a:ext>
                </a:extLst>
              </a:tr>
              <a:tr h="370840">
                <a:tc>
                  <a:txBody>
                    <a:bodyPr/>
                    <a:lstStyle/>
                    <a:p>
                      <a:pPr algn="ctr"/>
                      <a:r>
                        <a:rPr lang="en-CA" sz="1801" b="0" i="0" u="none" strike="noStrike" kern="1200" dirty="0">
                          <a:solidFill>
                            <a:schemeClr val="dk1"/>
                          </a:solidFill>
                          <a:effectLst/>
                          <a:latin typeface="+mn-lt"/>
                          <a:ea typeface="+mn-ea"/>
                          <a:cs typeface="+mn-cs"/>
                        </a:rPr>
                        <a:t>cg21572722</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0.0265274260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0.7303255</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801" b="0" i="0" u="none" strike="noStrike" kern="1200" dirty="0">
                          <a:solidFill>
                            <a:schemeClr val="dk1"/>
                          </a:solidFill>
                          <a:effectLst/>
                          <a:latin typeface="+mn-lt"/>
                          <a:ea typeface="+mn-ea"/>
                          <a:cs typeface="+mn-cs"/>
                        </a:rPr>
                        <a:t>0.05046642</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solidFill>
                            <a:schemeClr val="tx1"/>
                          </a:solidFill>
                        </a:rPr>
                        <a:t>ELOVL2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5319538"/>
                  </a:ext>
                </a:extLst>
              </a:tr>
            </a:tbl>
          </a:graphicData>
        </a:graphic>
      </p:graphicFrame>
      <p:pic>
        <p:nvPicPr>
          <p:cNvPr id="7" name="Picture 6">
            <a:extLst>
              <a:ext uri="{FF2B5EF4-FFF2-40B4-BE49-F238E27FC236}">
                <a16:creationId xmlns:a16="http://schemas.microsoft.com/office/drawing/2014/main" id="{818AB2BD-2682-C145-B9A7-B6AA65F5FDE0}"/>
              </a:ext>
            </a:extLst>
          </p:cNvPr>
          <p:cNvPicPr>
            <a:picLocks noChangeAspect="1"/>
          </p:cNvPicPr>
          <p:nvPr/>
        </p:nvPicPr>
        <p:blipFill>
          <a:blip r:embed="rId3"/>
          <a:stretch>
            <a:fillRect/>
          </a:stretch>
        </p:blipFill>
        <p:spPr>
          <a:xfrm>
            <a:off x="2091690" y="4305650"/>
            <a:ext cx="8008620" cy="2215444"/>
          </a:xfrm>
          <a:prstGeom prst="rect">
            <a:avLst/>
          </a:prstGeom>
        </p:spPr>
      </p:pic>
    </p:spTree>
    <p:extLst>
      <p:ext uri="{BB962C8B-B14F-4D97-AF65-F5344CB8AC3E}">
        <p14:creationId xmlns:p14="http://schemas.microsoft.com/office/powerpoint/2010/main" val="636817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49A7-5E62-8746-9CF6-A8ACD5F56577}"/>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9791829E-FDE2-0F47-9CE1-65C50027B87F}"/>
              </a:ext>
            </a:extLst>
          </p:cNvPr>
          <p:cNvSpPr>
            <a:spLocks noGrp="1"/>
          </p:cNvSpPr>
          <p:nvPr>
            <p:ph idx="1"/>
          </p:nvPr>
        </p:nvSpPr>
        <p:spPr>
          <a:xfrm>
            <a:off x="216741" y="1463634"/>
            <a:ext cx="11758517" cy="3930732"/>
          </a:xfrm>
        </p:spPr>
        <p:txBody>
          <a:bodyPr>
            <a:normAutofit/>
          </a:bodyPr>
          <a:lstStyle/>
          <a:p>
            <a:pPr marL="0" indent="0">
              <a:buNone/>
            </a:pPr>
            <a:r>
              <a:rPr lang="en-US" sz="2000" dirty="0"/>
              <a:t>I’d like to thank the following people for their guidance and advice through this project:</a:t>
            </a:r>
          </a:p>
          <a:p>
            <a:r>
              <a:rPr lang="en-US" sz="2000" dirty="0"/>
              <a:t>Dr. Michael </a:t>
            </a:r>
            <a:r>
              <a:rPr lang="en-US" sz="2000" dirty="0" err="1"/>
              <a:t>Kobor</a:t>
            </a:r>
            <a:endParaRPr lang="en-US" sz="2000" dirty="0"/>
          </a:p>
          <a:p>
            <a:r>
              <a:rPr lang="en-US" sz="2000" dirty="0"/>
              <a:t>Nicole</a:t>
            </a:r>
          </a:p>
          <a:p>
            <a:r>
              <a:rPr lang="en-US" sz="2000" dirty="0"/>
              <a:t>David</a:t>
            </a:r>
          </a:p>
          <a:p>
            <a:r>
              <a:rPr lang="en-US" sz="2000" dirty="0"/>
              <a:t>Bioinformatics Team</a:t>
            </a:r>
          </a:p>
          <a:p>
            <a:r>
              <a:rPr lang="en-US" sz="2000" dirty="0"/>
              <a:t>Human Working Group</a:t>
            </a:r>
          </a:p>
          <a:p>
            <a:r>
              <a:rPr lang="en-US" sz="2000" dirty="0"/>
              <a:t>And all the members of </a:t>
            </a:r>
            <a:r>
              <a:rPr lang="en-US" sz="2000" dirty="0" err="1"/>
              <a:t>Kobor</a:t>
            </a:r>
            <a:r>
              <a:rPr lang="en-US" sz="2000" dirty="0"/>
              <a:t> Lab.</a:t>
            </a:r>
          </a:p>
          <a:p>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76A71998-3CFF-7247-B085-C25A393D91B6}"/>
              </a:ext>
            </a:extLst>
          </p:cNvPr>
          <p:cNvPicPr>
            <a:picLocks noChangeAspect="1"/>
          </p:cNvPicPr>
          <p:nvPr/>
        </p:nvPicPr>
        <p:blipFill>
          <a:blip r:embed="rId3"/>
          <a:stretch>
            <a:fillRect/>
          </a:stretch>
        </p:blipFill>
        <p:spPr>
          <a:xfrm>
            <a:off x="8074574" y="3145312"/>
            <a:ext cx="3048000" cy="3251200"/>
          </a:xfrm>
          <a:prstGeom prst="rect">
            <a:avLst/>
          </a:prstGeom>
        </p:spPr>
      </p:pic>
      <p:sp>
        <p:nvSpPr>
          <p:cNvPr id="6" name="TextBox 5">
            <a:extLst>
              <a:ext uri="{FF2B5EF4-FFF2-40B4-BE49-F238E27FC236}">
                <a16:creationId xmlns:a16="http://schemas.microsoft.com/office/drawing/2014/main" id="{C3065BC8-E486-4A49-A181-55AFE5DC4EAA}"/>
              </a:ext>
            </a:extLst>
          </p:cNvPr>
          <p:cNvSpPr txBox="1"/>
          <p:nvPr/>
        </p:nvSpPr>
        <p:spPr>
          <a:xfrm>
            <a:off x="216741" y="5534738"/>
            <a:ext cx="6153864" cy="861774"/>
          </a:xfrm>
          <a:prstGeom prst="rect">
            <a:avLst/>
          </a:prstGeom>
          <a:noFill/>
        </p:spPr>
        <p:txBody>
          <a:bodyPr wrap="none" rtlCol="0">
            <a:spAutoFit/>
          </a:bodyPr>
          <a:lstStyle/>
          <a:p>
            <a:r>
              <a:rPr lang="en-US" sz="5000" dirty="0"/>
              <a:t>Happy Thanksgiving!</a:t>
            </a:r>
          </a:p>
        </p:txBody>
      </p:sp>
    </p:spTree>
    <p:extLst>
      <p:ext uri="{BB962C8B-B14F-4D97-AF65-F5344CB8AC3E}">
        <p14:creationId xmlns:p14="http://schemas.microsoft.com/office/powerpoint/2010/main" val="3879415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1" y="1337954"/>
            <a:ext cx="11711015" cy="369460"/>
          </a:xfrm>
          <a:prstGeom prst="rect">
            <a:avLst/>
          </a:prstGeom>
          <a:noFill/>
        </p:spPr>
        <p:txBody>
          <a:bodyPr wrap="square" rtlCol="0">
            <a:spAutoFit/>
          </a:bodyPr>
          <a:lstStyle/>
          <a:p>
            <a:r>
              <a:rPr lang="en-US" dirty="0"/>
              <a:t>Genetic Ancestry Inference using Barfield and EPISTRUCTURE CpG sites and Zhou’s SNP probes method.</a:t>
            </a:r>
          </a:p>
        </p:txBody>
      </p:sp>
      <p:pic>
        <p:nvPicPr>
          <p:cNvPr id="15" name="Picture 14">
            <a:extLst>
              <a:ext uri="{FF2B5EF4-FFF2-40B4-BE49-F238E27FC236}">
                <a16:creationId xmlns:a16="http://schemas.microsoft.com/office/drawing/2014/main" id="{68D2EA27-5723-CB4A-AFAF-5C3816628EC7}"/>
              </a:ext>
            </a:extLst>
          </p:cNvPr>
          <p:cNvPicPr>
            <a:picLocks noChangeAspect="1"/>
          </p:cNvPicPr>
          <p:nvPr/>
        </p:nvPicPr>
        <p:blipFill>
          <a:blip r:embed="rId2"/>
          <a:stretch>
            <a:fillRect/>
          </a:stretch>
        </p:blipFill>
        <p:spPr>
          <a:xfrm>
            <a:off x="27912" y="2624941"/>
            <a:ext cx="4021675" cy="2481948"/>
          </a:xfrm>
          <a:prstGeom prst="rect">
            <a:avLst/>
          </a:prstGeom>
        </p:spPr>
      </p:pic>
      <p:pic>
        <p:nvPicPr>
          <p:cNvPr id="6" name="Picture 5">
            <a:extLst>
              <a:ext uri="{FF2B5EF4-FFF2-40B4-BE49-F238E27FC236}">
                <a16:creationId xmlns:a16="http://schemas.microsoft.com/office/drawing/2014/main" id="{8C380540-3E09-8047-BFF9-268545A14110}"/>
              </a:ext>
            </a:extLst>
          </p:cNvPr>
          <p:cNvPicPr>
            <a:picLocks noChangeAspect="1"/>
          </p:cNvPicPr>
          <p:nvPr/>
        </p:nvPicPr>
        <p:blipFill rotWithShape="1">
          <a:blip r:embed="rId3"/>
          <a:srcRect t="300" b="1"/>
          <a:stretch/>
        </p:blipFill>
        <p:spPr>
          <a:xfrm>
            <a:off x="8170325" y="2628639"/>
            <a:ext cx="4021675" cy="2474552"/>
          </a:xfrm>
          <a:prstGeom prst="rect">
            <a:avLst/>
          </a:prstGeom>
        </p:spPr>
      </p:pic>
      <p:pic>
        <p:nvPicPr>
          <p:cNvPr id="7" name="Picture 6">
            <a:extLst>
              <a:ext uri="{FF2B5EF4-FFF2-40B4-BE49-F238E27FC236}">
                <a16:creationId xmlns:a16="http://schemas.microsoft.com/office/drawing/2014/main" id="{9E62C34A-6484-D54B-914B-37EF6791503F}"/>
              </a:ext>
            </a:extLst>
          </p:cNvPr>
          <p:cNvPicPr>
            <a:picLocks noChangeAspect="1"/>
          </p:cNvPicPr>
          <p:nvPr/>
        </p:nvPicPr>
        <p:blipFill rotWithShape="1">
          <a:blip r:embed="rId4"/>
          <a:srcRect b="-400"/>
          <a:stretch/>
        </p:blipFill>
        <p:spPr>
          <a:xfrm>
            <a:off x="4099118" y="2624941"/>
            <a:ext cx="4021675" cy="2491860"/>
          </a:xfrm>
          <a:prstGeom prst="rect">
            <a:avLst/>
          </a:prstGeom>
        </p:spPr>
      </p:pic>
    </p:spTree>
    <p:extLst>
      <p:ext uri="{BB962C8B-B14F-4D97-AF65-F5344CB8AC3E}">
        <p14:creationId xmlns:p14="http://schemas.microsoft.com/office/powerpoint/2010/main" val="2965347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8050298" cy="369460"/>
          </a:xfrm>
          <a:prstGeom prst="rect">
            <a:avLst/>
          </a:prstGeom>
          <a:noFill/>
        </p:spPr>
        <p:txBody>
          <a:bodyPr wrap="square" rtlCol="0">
            <a:spAutoFit/>
          </a:bodyPr>
          <a:lstStyle/>
          <a:p>
            <a:r>
              <a:rPr lang="en-US" dirty="0"/>
              <a:t>Sample QC – Detection p-value and bead count</a:t>
            </a:r>
          </a:p>
        </p:txBody>
      </p:sp>
      <p:pic>
        <p:nvPicPr>
          <p:cNvPr id="5" name="Picture 4">
            <a:extLst>
              <a:ext uri="{FF2B5EF4-FFF2-40B4-BE49-F238E27FC236}">
                <a16:creationId xmlns:a16="http://schemas.microsoft.com/office/drawing/2014/main" id="{B2C6F981-E481-AD40-ACF8-E9A42110882E}"/>
              </a:ext>
            </a:extLst>
          </p:cNvPr>
          <p:cNvPicPr>
            <a:picLocks noChangeAspect="1"/>
          </p:cNvPicPr>
          <p:nvPr/>
        </p:nvPicPr>
        <p:blipFill>
          <a:blip r:embed="rId2"/>
          <a:stretch>
            <a:fillRect/>
          </a:stretch>
        </p:blipFill>
        <p:spPr>
          <a:xfrm>
            <a:off x="259312" y="1895766"/>
            <a:ext cx="5393924" cy="3066467"/>
          </a:xfrm>
          <a:prstGeom prst="rect">
            <a:avLst/>
          </a:prstGeom>
        </p:spPr>
      </p:pic>
      <p:pic>
        <p:nvPicPr>
          <p:cNvPr id="8" name="Picture 7">
            <a:extLst>
              <a:ext uri="{FF2B5EF4-FFF2-40B4-BE49-F238E27FC236}">
                <a16:creationId xmlns:a16="http://schemas.microsoft.com/office/drawing/2014/main" id="{0B995D7A-98FC-244F-ADFC-CE27A1B6B742}"/>
              </a:ext>
            </a:extLst>
          </p:cNvPr>
          <p:cNvPicPr>
            <a:picLocks noChangeAspect="1"/>
          </p:cNvPicPr>
          <p:nvPr/>
        </p:nvPicPr>
        <p:blipFill>
          <a:blip r:embed="rId3"/>
          <a:stretch>
            <a:fillRect/>
          </a:stretch>
        </p:blipFill>
        <p:spPr>
          <a:xfrm>
            <a:off x="5970237" y="1564910"/>
            <a:ext cx="5870021" cy="4263489"/>
          </a:xfrm>
          <a:prstGeom prst="rect">
            <a:avLst/>
          </a:prstGeom>
        </p:spPr>
      </p:pic>
    </p:spTree>
    <p:extLst>
      <p:ext uri="{BB962C8B-B14F-4D97-AF65-F5344CB8AC3E}">
        <p14:creationId xmlns:p14="http://schemas.microsoft.com/office/powerpoint/2010/main" val="2566851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8050298" cy="369460"/>
          </a:xfrm>
          <a:prstGeom prst="rect">
            <a:avLst/>
          </a:prstGeom>
          <a:noFill/>
        </p:spPr>
        <p:txBody>
          <a:bodyPr wrap="square" rtlCol="0">
            <a:spAutoFit/>
          </a:bodyPr>
          <a:lstStyle/>
          <a:p>
            <a:r>
              <a:rPr lang="en-US" dirty="0"/>
              <a:t>Sample QC – M+U median intensity and control metrics</a:t>
            </a:r>
          </a:p>
        </p:txBody>
      </p:sp>
      <p:pic>
        <p:nvPicPr>
          <p:cNvPr id="6" name="Picture 5">
            <a:extLst>
              <a:ext uri="{FF2B5EF4-FFF2-40B4-BE49-F238E27FC236}">
                <a16:creationId xmlns:a16="http://schemas.microsoft.com/office/drawing/2014/main" id="{C72E6E55-F1E9-394F-9602-273BCA57060C}"/>
              </a:ext>
            </a:extLst>
          </p:cNvPr>
          <p:cNvPicPr>
            <a:picLocks noChangeAspect="1"/>
          </p:cNvPicPr>
          <p:nvPr/>
        </p:nvPicPr>
        <p:blipFill>
          <a:blip r:embed="rId2"/>
          <a:stretch>
            <a:fillRect/>
          </a:stretch>
        </p:blipFill>
        <p:spPr>
          <a:xfrm>
            <a:off x="259312" y="2280061"/>
            <a:ext cx="6062726" cy="3709183"/>
          </a:xfrm>
          <a:prstGeom prst="rect">
            <a:avLst/>
          </a:prstGeom>
        </p:spPr>
      </p:pic>
      <p:pic>
        <p:nvPicPr>
          <p:cNvPr id="9" name="Picture 8">
            <a:extLst>
              <a:ext uri="{FF2B5EF4-FFF2-40B4-BE49-F238E27FC236}">
                <a16:creationId xmlns:a16="http://schemas.microsoft.com/office/drawing/2014/main" id="{CDDA712E-429B-3947-978B-6BB34F611660}"/>
              </a:ext>
            </a:extLst>
          </p:cNvPr>
          <p:cNvPicPr>
            <a:picLocks noChangeAspect="1"/>
          </p:cNvPicPr>
          <p:nvPr/>
        </p:nvPicPr>
        <p:blipFill>
          <a:blip r:embed="rId3"/>
          <a:stretch>
            <a:fillRect/>
          </a:stretch>
        </p:blipFill>
        <p:spPr>
          <a:xfrm>
            <a:off x="6531429" y="2257652"/>
            <a:ext cx="5401259" cy="3709183"/>
          </a:xfrm>
          <a:prstGeom prst="rect">
            <a:avLst/>
          </a:prstGeom>
        </p:spPr>
      </p:pic>
    </p:spTree>
    <p:extLst>
      <p:ext uri="{BB962C8B-B14F-4D97-AF65-F5344CB8AC3E}">
        <p14:creationId xmlns:p14="http://schemas.microsoft.com/office/powerpoint/2010/main" val="2039767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8050298" cy="369460"/>
          </a:xfrm>
          <a:prstGeom prst="rect">
            <a:avLst/>
          </a:prstGeom>
          <a:noFill/>
        </p:spPr>
        <p:txBody>
          <a:bodyPr wrap="square" rtlCol="0">
            <a:spAutoFit/>
          </a:bodyPr>
          <a:lstStyle/>
          <a:p>
            <a:r>
              <a:rPr lang="en-US" dirty="0"/>
              <a:t>Sample QC – SNP genotype and outlier probability</a:t>
            </a:r>
          </a:p>
        </p:txBody>
      </p:sp>
      <p:pic>
        <p:nvPicPr>
          <p:cNvPr id="5" name="Picture 4">
            <a:extLst>
              <a:ext uri="{FF2B5EF4-FFF2-40B4-BE49-F238E27FC236}">
                <a16:creationId xmlns:a16="http://schemas.microsoft.com/office/drawing/2014/main" id="{8A173E81-2640-184D-A09B-8BE26F3450A7}"/>
              </a:ext>
            </a:extLst>
          </p:cNvPr>
          <p:cNvPicPr>
            <a:picLocks noChangeAspect="1"/>
          </p:cNvPicPr>
          <p:nvPr/>
        </p:nvPicPr>
        <p:blipFill>
          <a:blip r:embed="rId2"/>
          <a:stretch>
            <a:fillRect/>
          </a:stretch>
        </p:blipFill>
        <p:spPr>
          <a:xfrm>
            <a:off x="259312" y="2332605"/>
            <a:ext cx="5836688" cy="3503828"/>
          </a:xfrm>
          <a:prstGeom prst="rect">
            <a:avLst/>
          </a:prstGeom>
        </p:spPr>
      </p:pic>
      <p:pic>
        <p:nvPicPr>
          <p:cNvPr id="8" name="Picture 7">
            <a:extLst>
              <a:ext uri="{FF2B5EF4-FFF2-40B4-BE49-F238E27FC236}">
                <a16:creationId xmlns:a16="http://schemas.microsoft.com/office/drawing/2014/main" id="{9A7DDAB5-E47E-0141-95AD-55FC3F6B64DE}"/>
              </a:ext>
            </a:extLst>
          </p:cNvPr>
          <p:cNvPicPr>
            <a:picLocks noChangeAspect="1"/>
          </p:cNvPicPr>
          <p:nvPr/>
        </p:nvPicPr>
        <p:blipFill>
          <a:blip r:embed="rId3"/>
          <a:stretch>
            <a:fillRect/>
          </a:stretch>
        </p:blipFill>
        <p:spPr>
          <a:xfrm>
            <a:off x="6425791" y="2155892"/>
            <a:ext cx="5506897" cy="3857254"/>
          </a:xfrm>
          <a:prstGeom prst="rect">
            <a:avLst/>
          </a:prstGeom>
        </p:spPr>
      </p:pic>
    </p:spTree>
    <p:extLst>
      <p:ext uri="{BB962C8B-B14F-4D97-AF65-F5344CB8AC3E}">
        <p14:creationId xmlns:p14="http://schemas.microsoft.com/office/powerpoint/2010/main" val="1260511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8050298" cy="369460"/>
          </a:xfrm>
          <a:prstGeom prst="rect">
            <a:avLst/>
          </a:prstGeom>
          <a:noFill/>
        </p:spPr>
        <p:txBody>
          <a:bodyPr wrap="square" rtlCol="0">
            <a:spAutoFit/>
          </a:bodyPr>
          <a:lstStyle/>
          <a:p>
            <a:r>
              <a:rPr lang="en-US" dirty="0"/>
              <a:t>Sample QC – Sample relations and identity</a:t>
            </a:r>
          </a:p>
        </p:txBody>
      </p:sp>
      <p:pic>
        <p:nvPicPr>
          <p:cNvPr id="6" name="Picture 5">
            <a:extLst>
              <a:ext uri="{FF2B5EF4-FFF2-40B4-BE49-F238E27FC236}">
                <a16:creationId xmlns:a16="http://schemas.microsoft.com/office/drawing/2014/main" id="{078508D1-D714-A84E-848F-3C45C323A3B0}"/>
              </a:ext>
            </a:extLst>
          </p:cNvPr>
          <p:cNvPicPr>
            <a:picLocks noChangeAspect="1"/>
          </p:cNvPicPr>
          <p:nvPr/>
        </p:nvPicPr>
        <p:blipFill>
          <a:blip r:embed="rId2"/>
          <a:stretch>
            <a:fillRect/>
          </a:stretch>
        </p:blipFill>
        <p:spPr>
          <a:xfrm>
            <a:off x="259312" y="2339439"/>
            <a:ext cx="5475872" cy="3323111"/>
          </a:xfrm>
          <a:prstGeom prst="rect">
            <a:avLst/>
          </a:prstGeom>
        </p:spPr>
      </p:pic>
      <p:pic>
        <p:nvPicPr>
          <p:cNvPr id="9" name="Picture 8">
            <a:extLst>
              <a:ext uri="{FF2B5EF4-FFF2-40B4-BE49-F238E27FC236}">
                <a16:creationId xmlns:a16="http://schemas.microsoft.com/office/drawing/2014/main" id="{27672403-FA9F-DC47-B069-C2585D58A11C}"/>
              </a:ext>
            </a:extLst>
          </p:cNvPr>
          <p:cNvPicPr>
            <a:picLocks noChangeAspect="1"/>
          </p:cNvPicPr>
          <p:nvPr/>
        </p:nvPicPr>
        <p:blipFill>
          <a:blip r:embed="rId3"/>
          <a:stretch>
            <a:fillRect/>
          </a:stretch>
        </p:blipFill>
        <p:spPr>
          <a:xfrm>
            <a:off x="6259514" y="2339439"/>
            <a:ext cx="5673174" cy="2952761"/>
          </a:xfrm>
          <a:prstGeom prst="rect">
            <a:avLst/>
          </a:prstGeom>
        </p:spPr>
      </p:pic>
    </p:spTree>
    <p:extLst>
      <p:ext uri="{BB962C8B-B14F-4D97-AF65-F5344CB8AC3E}">
        <p14:creationId xmlns:p14="http://schemas.microsoft.com/office/powerpoint/2010/main" val="3822264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8050298" cy="369460"/>
          </a:xfrm>
          <a:prstGeom prst="rect">
            <a:avLst/>
          </a:prstGeom>
          <a:noFill/>
        </p:spPr>
        <p:txBody>
          <a:bodyPr wrap="square" rtlCol="0">
            <a:spAutoFit/>
          </a:bodyPr>
          <a:lstStyle/>
          <a:p>
            <a:r>
              <a:rPr lang="en-US" dirty="0"/>
              <a:t>Sample QC – Outlier detection and sex check</a:t>
            </a:r>
          </a:p>
        </p:txBody>
      </p:sp>
      <p:pic>
        <p:nvPicPr>
          <p:cNvPr id="5" name="Picture 4">
            <a:extLst>
              <a:ext uri="{FF2B5EF4-FFF2-40B4-BE49-F238E27FC236}">
                <a16:creationId xmlns:a16="http://schemas.microsoft.com/office/drawing/2014/main" id="{687DD8E3-D63B-544F-A53A-19B000B4881B}"/>
              </a:ext>
            </a:extLst>
          </p:cNvPr>
          <p:cNvPicPr>
            <a:picLocks noChangeAspect="1"/>
          </p:cNvPicPr>
          <p:nvPr/>
        </p:nvPicPr>
        <p:blipFill>
          <a:blip r:embed="rId2"/>
          <a:stretch>
            <a:fillRect/>
          </a:stretch>
        </p:blipFill>
        <p:spPr>
          <a:xfrm>
            <a:off x="259312" y="2327562"/>
            <a:ext cx="5707203" cy="3477827"/>
          </a:xfrm>
          <a:prstGeom prst="rect">
            <a:avLst/>
          </a:prstGeom>
        </p:spPr>
      </p:pic>
      <p:pic>
        <p:nvPicPr>
          <p:cNvPr id="8" name="Picture 7">
            <a:extLst>
              <a:ext uri="{FF2B5EF4-FFF2-40B4-BE49-F238E27FC236}">
                <a16:creationId xmlns:a16="http://schemas.microsoft.com/office/drawing/2014/main" id="{C8756A3C-C33D-E94B-8DA8-99948582E50E}"/>
              </a:ext>
            </a:extLst>
          </p:cNvPr>
          <p:cNvPicPr>
            <a:picLocks noChangeAspect="1"/>
          </p:cNvPicPr>
          <p:nvPr/>
        </p:nvPicPr>
        <p:blipFill>
          <a:blip r:embed="rId3"/>
          <a:stretch>
            <a:fillRect/>
          </a:stretch>
        </p:blipFill>
        <p:spPr>
          <a:xfrm>
            <a:off x="6446565" y="2116489"/>
            <a:ext cx="5486123" cy="3899971"/>
          </a:xfrm>
          <a:prstGeom prst="rect">
            <a:avLst/>
          </a:prstGeom>
        </p:spPr>
      </p:pic>
    </p:spTree>
    <p:extLst>
      <p:ext uri="{BB962C8B-B14F-4D97-AF65-F5344CB8AC3E}">
        <p14:creationId xmlns:p14="http://schemas.microsoft.com/office/powerpoint/2010/main" val="2974313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E5AA-907D-5645-B9C4-780838565B5D}"/>
              </a:ext>
            </a:extLst>
          </p:cNvPr>
          <p:cNvSpPr>
            <a:spLocks noGrp="1"/>
          </p:cNvSpPr>
          <p:nvPr>
            <p:ph type="title"/>
          </p:nvPr>
        </p:nvSpPr>
        <p:spPr/>
        <p:txBody>
          <a:bodyPr/>
          <a:lstStyle/>
          <a:p>
            <a:r>
              <a:rPr lang="en-US" dirty="0"/>
              <a:t>Supplementary</a:t>
            </a:r>
          </a:p>
        </p:txBody>
      </p:sp>
      <p:sp>
        <p:nvSpPr>
          <p:cNvPr id="3" name="TextBox 2">
            <a:extLst>
              <a:ext uri="{FF2B5EF4-FFF2-40B4-BE49-F238E27FC236}">
                <a16:creationId xmlns:a16="http://schemas.microsoft.com/office/drawing/2014/main" id="{AF01E546-9117-3245-AED6-313358CBA9AB}"/>
              </a:ext>
            </a:extLst>
          </p:cNvPr>
          <p:cNvSpPr txBox="1"/>
          <p:nvPr/>
        </p:nvSpPr>
        <p:spPr>
          <a:xfrm>
            <a:off x="259312" y="1195450"/>
            <a:ext cx="11627888" cy="369460"/>
          </a:xfrm>
          <a:prstGeom prst="rect">
            <a:avLst/>
          </a:prstGeom>
          <a:noFill/>
        </p:spPr>
        <p:txBody>
          <a:bodyPr wrap="square" rtlCol="0">
            <a:spAutoFit/>
          </a:bodyPr>
          <a:lstStyle/>
          <a:p>
            <a:r>
              <a:rPr lang="en-US" dirty="0"/>
              <a:t>Summary of outputs from all epigenetic clocks:</a:t>
            </a:r>
          </a:p>
        </p:txBody>
      </p:sp>
      <p:graphicFrame>
        <p:nvGraphicFramePr>
          <p:cNvPr id="7" name="Table 2">
            <a:extLst>
              <a:ext uri="{FF2B5EF4-FFF2-40B4-BE49-F238E27FC236}">
                <a16:creationId xmlns:a16="http://schemas.microsoft.com/office/drawing/2014/main" id="{95F0AD86-7624-9943-9447-8995DF796B62}"/>
              </a:ext>
            </a:extLst>
          </p:cNvPr>
          <p:cNvGraphicFramePr>
            <a:graphicFrameLocks noGrp="1"/>
          </p:cNvGraphicFramePr>
          <p:nvPr>
            <p:extLst>
              <p:ext uri="{D42A27DB-BD31-4B8C-83A1-F6EECF244321}">
                <p14:modId xmlns:p14="http://schemas.microsoft.com/office/powerpoint/2010/main" val="3817669200"/>
              </p:ext>
            </p:extLst>
          </p:nvPr>
        </p:nvGraphicFramePr>
        <p:xfrm>
          <a:off x="259312" y="2038235"/>
          <a:ext cx="11627886" cy="3657600"/>
        </p:xfrm>
        <a:graphic>
          <a:graphicData uri="http://schemas.openxmlformats.org/drawingml/2006/table">
            <a:tbl>
              <a:tblPr firstRow="1" bandRow="1">
                <a:tableStyleId>{5C22544A-7EE6-4342-B048-85BDC9FD1C3A}</a:tableStyleId>
              </a:tblPr>
              <a:tblGrid>
                <a:gridCol w="1872218">
                  <a:extLst>
                    <a:ext uri="{9D8B030D-6E8A-4147-A177-3AD203B41FA5}">
                      <a16:colId xmlns:a16="http://schemas.microsoft.com/office/drawing/2014/main" val="2005378804"/>
                    </a:ext>
                  </a:extLst>
                </a:gridCol>
                <a:gridCol w="1615086">
                  <a:extLst>
                    <a:ext uri="{9D8B030D-6E8A-4147-A177-3AD203B41FA5}">
                      <a16:colId xmlns:a16="http://schemas.microsoft.com/office/drawing/2014/main" val="278385061"/>
                    </a:ext>
                  </a:extLst>
                </a:gridCol>
                <a:gridCol w="1984495">
                  <a:extLst>
                    <a:ext uri="{9D8B030D-6E8A-4147-A177-3AD203B41FA5}">
                      <a16:colId xmlns:a16="http://schemas.microsoft.com/office/drawing/2014/main" val="226932921"/>
                    </a:ext>
                  </a:extLst>
                </a:gridCol>
                <a:gridCol w="1725563">
                  <a:extLst>
                    <a:ext uri="{9D8B030D-6E8A-4147-A177-3AD203B41FA5}">
                      <a16:colId xmlns:a16="http://schemas.microsoft.com/office/drawing/2014/main" val="745602034"/>
                    </a:ext>
                  </a:extLst>
                </a:gridCol>
                <a:gridCol w="1378569">
                  <a:extLst>
                    <a:ext uri="{9D8B030D-6E8A-4147-A177-3AD203B41FA5}">
                      <a16:colId xmlns:a16="http://schemas.microsoft.com/office/drawing/2014/main" val="3236490152"/>
                    </a:ext>
                  </a:extLst>
                </a:gridCol>
                <a:gridCol w="3051955">
                  <a:extLst>
                    <a:ext uri="{9D8B030D-6E8A-4147-A177-3AD203B41FA5}">
                      <a16:colId xmlns:a16="http://schemas.microsoft.com/office/drawing/2014/main" val="1202416764"/>
                    </a:ext>
                  </a:extLst>
                </a:gridCol>
              </a:tblGrid>
              <a:tr h="370840">
                <a:tc>
                  <a:txBody>
                    <a:bodyPr/>
                    <a:lstStyle/>
                    <a:p>
                      <a:pPr algn="ctr"/>
                      <a:r>
                        <a:rPr lang="en-US" sz="1200" dirty="0">
                          <a:solidFill>
                            <a:schemeClr val="tx1"/>
                          </a:solidFill>
                        </a:rPr>
                        <a:t>Epigenetic Clock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err="1">
                          <a:solidFill>
                            <a:schemeClr val="tx1"/>
                          </a:solidFill>
                        </a:rPr>
                        <a:t>DNAmAge</a:t>
                      </a:r>
                      <a:r>
                        <a:rPr lang="en-US" sz="1200" dirty="0">
                          <a:solidFill>
                            <a:schemeClr val="tx1"/>
                          </a:solidFill>
                        </a:rPr>
                        <a:t> </a:t>
                      </a:r>
                      <a:r>
                        <a:rPr lang="en-US" sz="1200" dirty="0" err="1">
                          <a:solidFill>
                            <a:schemeClr val="tx1"/>
                          </a:solidFill>
                        </a:rPr>
                        <a:t>CpGs</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Predicted Age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Actual Age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R </a:t>
                      </a:r>
                      <a:r>
                        <a:rPr lang="en-US" sz="1200" i="0" dirty="0">
                          <a:solidFill>
                            <a:schemeClr val="tx1"/>
                          </a:solidFill>
                        </a:rPr>
                        <a:t>(</a:t>
                      </a:r>
                      <a:r>
                        <a:rPr lang="en-US" sz="1200" i="1" dirty="0">
                          <a:solidFill>
                            <a:schemeClr val="tx1"/>
                          </a:solidFill>
                        </a:rPr>
                        <a:t>p</a:t>
                      </a:r>
                      <a:r>
                        <a:rPr lang="en-US" sz="1200" i="0" dirty="0">
                          <a:solidFill>
                            <a:schemeClr val="tx1"/>
                          </a:solidFill>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Mean Age Acceleration Residual (Range Age Acceleration Residual)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643406"/>
                  </a:ext>
                </a:extLst>
              </a:tr>
              <a:tr h="370840">
                <a:tc>
                  <a:txBody>
                    <a:bodyPr/>
                    <a:lstStyle/>
                    <a:p>
                      <a:pPr algn="ctr"/>
                      <a:r>
                        <a:rPr lang="en-US" sz="1200" dirty="0" err="1">
                          <a:solidFill>
                            <a:schemeClr val="tx1"/>
                          </a:solidFill>
                        </a:rPr>
                        <a:t>DNAmHorvath</a:t>
                      </a:r>
                      <a:r>
                        <a:rPr lang="en-US" sz="1200" dirty="0">
                          <a:solidFill>
                            <a:schemeClr val="tx1"/>
                          </a:solidFill>
                        </a:rPr>
                        <a:t> </a:t>
                      </a:r>
                    </a:p>
                    <a:p>
                      <a:pPr algn="ctr"/>
                      <a:r>
                        <a:rPr lang="en-US" sz="1200" dirty="0">
                          <a:solidFill>
                            <a:schemeClr val="tx1"/>
                          </a:solidFill>
                        </a:rPr>
                        <a:t>(Horvath 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15.32 – 50.76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0.48 (0.00096)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0.569 (-11.896 – 15.096)</a:t>
                      </a:r>
                    </a:p>
                    <a:p>
                      <a:pPr algn="ctr"/>
                      <a:r>
                        <a:rPr lang="en-US" sz="1200" b="1" dirty="0">
                          <a:solidFill>
                            <a:schemeClr val="tx1"/>
                          </a:solidFill>
                        </a:rPr>
                        <a:t>Normal: </a:t>
                      </a:r>
                      <a:r>
                        <a:rPr lang="en-US" sz="1200" b="0" dirty="0">
                          <a:solidFill>
                            <a:schemeClr val="tx1"/>
                          </a:solidFill>
                        </a:rPr>
                        <a:t>-0.748 (-14.089 – 6.792)</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0370623"/>
                  </a:ext>
                </a:extLst>
              </a:tr>
              <a:tr h="370840">
                <a:tc>
                  <a:txBody>
                    <a:bodyPr/>
                    <a:lstStyle/>
                    <a:p>
                      <a:pPr algn="ctr"/>
                      <a:r>
                        <a:rPr lang="en-US" sz="1200" dirty="0" err="1">
                          <a:solidFill>
                            <a:schemeClr val="tx1"/>
                          </a:solidFill>
                        </a:rPr>
                        <a:t>DNAmSkin&amp;Blood</a:t>
                      </a:r>
                      <a:r>
                        <a:rPr lang="en-US" sz="1200" dirty="0">
                          <a:solidFill>
                            <a:schemeClr val="tx1"/>
                          </a:solidFill>
                        </a:rPr>
                        <a:t> </a:t>
                      </a:r>
                    </a:p>
                    <a:p>
                      <a:pPr algn="ctr"/>
                      <a:r>
                        <a:rPr lang="en-US" sz="1200" dirty="0">
                          <a:solidFill>
                            <a:schemeClr val="tx1"/>
                          </a:solidFill>
                        </a:rPr>
                        <a:t>(Horvath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0.85 – 14.04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0.41 (0.0057)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0.615 (-18.015 – 14.041)</a:t>
                      </a:r>
                    </a:p>
                    <a:p>
                      <a:pPr algn="ctr"/>
                      <a:r>
                        <a:rPr lang="en-US" sz="1200" b="1" dirty="0">
                          <a:solidFill>
                            <a:schemeClr val="tx1"/>
                          </a:solidFill>
                        </a:rPr>
                        <a:t>Normal: </a:t>
                      </a:r>
                      <a:r>
                        <a:rPr lang="en-US" sz="1200" b="0" dirty="0">
                          <a:solidFill>
                            <a:schemeClr val="tx1"/>
                          </a:solidFill>
                        </a:rPr>
                        <a:t>-0.810 (-11.408 – 9.996)</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660673"/>
                  </a:ext>
                </a:extLst>
              </a:tr>
              <a:tr h="370840">
                <a:tc>
                  <a:txBody>
                    <a:bodyPr/>
                    <a:lstStyle/>
                    <a:p>
                      <a:pPr algn="ctr"/>
                      <a:r>
                        <a:rPr lang="en-US" sz="1200" dirty="0" err="1">
                          <a:solidFill>
                            <a:schemeClr val="tx1"/>
                          </a:solidFill>
                        </a:rPr>
                        <a:t>DNAmZhang</a:t>
                      </a:r>
                      <a:r>
                        <a:rPr lang="en-US" sz="1200" dirty="0">
                          <a:solidFill>
                            <a:schemeClr val="tx1"/>
                          </a:solidFill>
                        </a:rPr>
                        <a:t> </a:t>
                      </a:r>
                    </a:p>
                    <a:p>
                      <a:pPr algn="ctr"/>
                      <a:r>
                        <a:rPr lang="en-US" sz="1200" dirty="0">
                          <a:solidFill>
                            <a:schemeClr val="tx1"/>
                          </a:solidFill>
                        </a:rPr>
                        <a:t>(Zhang </a:t>
                      </a:r>
                      <a:r>
                        <a:rPr lang="en-US" sz="1200" i="1" dirty="0">
                          <a:solidFill>
                            <a:schemeClr val="tx1"/>
                          </a:solidFill>
                        </a:rPr>
                        <a:t>et al. </a:t>
                      </a:r>
                      <a:r>
                        <a:rPr lang="en-US" sz="1200" i="0" dirty="0">
                          <a:solidFill>
                            <a:schemeClr val="tx1"/>
                          </a:solidFill>
                        </a:rPr>
                        <a:t>2019)</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17.97 – 48.40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0.39 (0.0081)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0.539 (-13.817 – 12.510)</a:t>
                      </a:r>
                    </a:p>
                    <a:p>
                      <a:pPr algn="ctr"/>
                      <a:r>
                        <a:rPr lang="en-US" sz="1200" b="1" dirty="0">
                          <a:solidFill>
                            <a:schemeClr val="tx1"/>
                          </a:solidFill>
                        </a:rPr>
                        <a:t>Normal: </a:t>
                      </a:r>
                      <a:r>
                        <a:rPr lang="en-US" sz="1200" b="0" dirty="0">
                          <a:solidFill>
                            <a:schemeClr val="tx1"/>
                          </a:solidFill>
                        </a:rPr>
                        <a:t>-0.709 (-10.718 – 7.883)</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1762080"/>
                  </a:ext>
                </a:extLst>
              </a:tr>
              <a:tr h="370840">
                <a:tc>
                  <a:txBody>
                    <a:bodyPr/>
                    <a:lstStyle/>
                    <a:p>
                      <a:pPr algn="ctr"/>
                      <a:r>
                        <a:rPr lang="en-US" sz="1200" dirty="0">
                          <a:solidFill>
                            <a:schemeClr val="tx1"/>
                          </a:solidFill>
                        </a:rPr>
                        <a:t> </a:t>
                      </a:r>
                      <a:r>
                        <a:rPr lang="en-US" sz="1200" dirty="0" err="1">
                          <a:solidFill>
                            <a:schemeClr val="tx1"/>
                          </a:solidFill>
                        </a:rPr>
                        <a:t>DNAmHannum</a:t>
                      </a:r>
                      <a:r>
                        <a:rPr lang="en-US" sz="1200" dirty="0">
                          <a:solidFill>
                            <a:schemeClr val="tx1"/>
                          </a:solidFill>
                        </a:rPr>
                        <a:t> </a:t>
                      </a:r>
                    </a:p>
                    <a:p>
                      <a:pPr algn="ctr"/>
                      <a:r>
                        <a:rPr lang="en-US" sz="1200" dirty="0">
                          <a:solidFill>
                            <a:schemeClr val="tx1"/>
                          </a:solidFill>
                        </a:rPr>
                        <a:t>(Hannum </a:t>
                      </a:r>
                      <a:r>
                        <a:rPr lang="en-US" sz="1200" i="1" dirty="0">
                          <a:solidFill>
                            <a:schemeClr val="tx1"/>
                          </a:solidFill>
                        </a:rPr>
                        <a:t>et al. </a:t>
                      </a:r>
                      <a:r>
                        <a:rPr lang="en-US" sz="1200" i="0" dirty="0">
                          <a:solidFill>
                            <a:schemeClr val="tx1"/>
                          </a:solidFill>
                        </a:rPr>
                        <a:t>2013)</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13.09 – 44.86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0.36 (0.015)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0.577 (-13.613 – 14.777)</a:t>
                      </a:r>
                    </a:p>
                    <a:p>
                      <a:pPr algn="ctr"/>
                      <a:r>
                        <a:rPr lang="en-US" sz="1200" b="1" dirty="0">
                          <a:solidFill>
                            <a:schemeClr val="tx1"/>
                          </a:solidFill>
                        </a:rPr>
                        <a:t>Normal: </a:t>
                      </a:r>
                      <a:r>
                        <a:rPr lang="en-US" sz="1200" b="0" dirty="0">
                          <a:solidFill>
                            <a:schemeClr val="tx1"/>
                          </a:solidFill>
                        </a:rPr>
                        <a:t>-0.760 (-9.696 – 7.662)</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976516"/>
                  </a:ext>
                </a:extLst>
              </a:tr>
              <a:tr h="370840">
                <a:tc>
                  <a:txBody>
                    <a:bodyPr/>
                    <a:lstStyle/>
                    <a:p>
                      <a:pPr algn="ctr"/>
                      <a:r>
                        <a:rPr lang="en-US" sz="1200" dirty="0" err="1">
                          <a:solidFill>
                            <a:schemeClr val="tx1"/>
                          </a:solidFill>
                        </a:rPr>
                        <a:t>DNAmCortical</a:t>
                      </a:r>
                      <a:r>
                        <a:rPr lang="en-US" sz="1200" dirty="0">
                          <a:solidFill>
                            <a:schemeClr val="tx1"/>
                          </a:solidFill>
                        </a:rPr>
                        <a:t> </a:t>
                      </a:r>
                    </a:p>
                    <a:p>
                      <a:pPr algn="ctr"/>
                      <a:r>
                        <a:rPr lang="en-US" sz="1200" dirty="0">
                          <a:solidFill>
                            <a:schemeClr val="tx1"/>
                          </a:solidFill>
                        </a:rPr>
                        <a:t>(</a:t>
                      </a:r>
                      <a:r>
                        <a:rPr lang="en-US" sz="1200" dirty="0" err="1">
                          <a:solidFill>
                            <a:schemeClr val="tx1"/>
                          </a:solidFill>
                        </a:rPr>
                        <a:t>Shireby</a:t>
                      </a:r>
                      <a:r>
                        <a:rPr lang="en-US" sz="1200" dirty="0">
                          <a:solidFill>
                            <a:schemeClr val="tx1"/>
                          </a:solidFill>
                        </a:rPr>
                        <a:t> </a:t>
                      </a:r>
                      <a:r>
                        <a:rPr lang="en-US" sz="1200" i="1" dirty="0">
                          <a:solidFill>
                            <a:schemeClr val="tx1"/>
                          </a:solidFill>
                        </a:rPr>
                        <a:t>et al. </a:t>
                      </a:r>
                      <a:r>
                        <a:rPr lang="en-US" sz="1200" i="0" dirty="0">
                          <a:solidFill>
                            <a:schemeClr val="tx1"/>
                          </a:solidFill>
                        </a:rPr>
                        <a:t>2020)</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-18.56 – (-12.61)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0.35 (0.019)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0.157 (-2.442 – 2.641)</a:t>
                      </a:r>
                    </a:p>
                    <a:p>
                      <a:pPr algn="ctr"/>
                      <a:r>
                        <a:rPr lang="en-US" sz="1200" b="1" dirty="0">
                          <a:solidFill>
                            <a:schemeClr val="tx1"/>
                          </a:solidFill>
                        </a:rPr>
                        <a:t>Normal: </a:t>
                      </a:r>
                      <a:r>
                        <a:rPr lang="en-US" sz="1200" b="0" dirty="0">
                          <a:solidFill>
                            <a:schemeClr val="tx1"/>
                          </a:solidFill>
                        </a:rPr>
                        <a:t>-0.206 (-2.584 – 1.609)</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6963781"/>
                  </a:ext>
                </a:extLst>
              </a:tr>
              <a:tr h="370840">
                <a:tc>
                  <a:txBody>
                    <a:bodyPr/>
                    <a:lstStyle/>
                    <a:p>
                      <a:pPr algn="ctr"/>
                      <a:r>
                        <a:rPr lang="en-US" sz="1200" dirty="0" err="1">
                          <a:solidFill>
                            <a:schemeClr val="tx1"/>
                          </a:solidFill>
                        </a:rPr>
                        <a:t>DNAmWeidner</a:t>
                      </a:r>
                      <a:r>
                        <a:rPr lang="en-US" sz="1200" dirty="0">
                          <a:solidFill>
                            <a:schemeClr val="tx1"/>
                          </a:solidFill>
                        </a:rPr>
                        <a:t> </a:t>
                      </a:r>
                    </a:p>
                    <a:p>
                      <a:pPr algn="ctr"/>
                      <a:r>
                        <a:rPr lang="en-US" sz="1200" dirty="0">
                          <a:solidFill>
                            <a:schemeClr val="tx1"/>
                          </a:solidFill>
                        </a:rPr>
                        <a:t>(Weidner </a:t>
                      </a:r>
                      <a:r>
                        <a:rPr lang="en-US" sz="1200" i="1" dirty="0">
                          <a:solidFill>
                            <a:schemeClr val="tx1"/>
                          </a:solidFill>
                        </a:rPr>
                        <a:t>et al. </a:t>
                      </a:r>
                      <a:r>
                        <a:rPr lang="en-US" sz="1200" i="0" dirty="0">
                          <a:solidFill>
                            <a:schemeClr val="tx1"/>
                          </a:solidFill>
                        </a:rPr>
                        <a:t>2014)</a:t>
                      </a:r>
                      <a:endParaRPr lang="en-US" sz="12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-0.74 – 49.20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0.28 (0.066)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0.448 (-25.350 – 28.632)</a:t>
                      </a:r>
                    </a:p>
                    <a:p>
                      <a:pPr algn="ctr"/>
                      <a:r>
                        <a:rPr lang="en-US" sz="1200" b="1" dirty="0">
                          <a:solidFill>
                            <a:schemeClr val="tx1"/>
                          </a:solidFill>
                        </a:rPr>
                        <a:t>Normal: </a:t>
                      </a:r>
                      <a:r>
                        <a:rPr lang="en-US" sz="1200" b="0" dirty="0">
                          <a:solidFill>
                            <a:schemeClr val="tx1"/>
                          </a:solidFill>
                        </a:rPr>
                        <a:t>-0.590 (-13.239 – 10.676)</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5154357"/>
                  </a:ext>
                </a:extLst>
              </a:tr>
              <a:tr h="370840">
                <a:tc>
                  <a:txBody>
                    <a:bodyPr/>
                    <a:lstStyle/>
                    <a:p>
                      <a:pPr algn="ctr"/>
                      <a:r>
                        <a:rPr lang="en-US" sz="1200" dirty="0" err="1">
                          <a:solidFill>
                            <a:schemeClr val="tx1"/>
                          </a:solidFill>
                        </a:rPr>
                        <a:t>DNAmPhenoAge</a:t>
                      </a:r>
                      <a:r>
                        <a:rPr lang="en-US" sz="1200" dirty="0">
                          <a:solidFill>
                            <a:schemeClr val="tx1"/>
                          </a:solidFill>
                        </a:rPr>
                        <a:t> </a:t>
                      </a:r>
                    </a:p>
                    <a:p>
                      <a:pPr algn="ctr"/>
                      <a:r>
                        <a:rPr lang="en-US" sz="1200" dirty="0">
                          <a:solidFill>
                            <a:schemeClr val="tx1"/>
                          </a:solidFill>
                        </a:rPr>
                        <a:t>(Levine </a:t>
                      </a:r>
                      <a:r>
                        <a:rPr lang="en-US" sz="1200" i="1" dirty="0">
                          <a:solidFill>
                            <a:schemeClr val="tx1"/>
                          </a:solidFill>
                        </a:rPr>
                        <a:t>et al. </a:t>
                      </a:r>
                      <a:r>
                        <a:rPr lang="en-US" sz="1200" i="0" dirty="0">
                          <a:solidFill>
                            <a:schemeClr val="tx1"/>
                          </a:solidFill>
                        </a:rPr>
                        <a:t>2018)</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rPr>
                        <a:t>-51.75 – 8.87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50 – 89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89" rtl="0" eaLnBrk="1" fontAlgn="auto" latinLnBrk="0" hangingPunct="1">
                        <a:lnSpc>
                          <a:spcPct val="100000"/>
                        </a:lnSpc>
                        <a:spcBef>
                          <a:spcPts val="0"/>
                        </a:spcBef>
                        <a:spcAft>
                          <a:spcPts val="0"/>
                        </a:spcAft>
                        <a:buClrTx/>
                        <a:buSzTx/>
                        <a:buFontTx/>
                        <a:buNone/>
                        <a:tabLst/>
                        <a:defRPr/>
                      </a:pPr>
                      <a:r>
                        <a:rPr lang="en-US" sz="1200" dirty="0">
                          <a:solidFill>
                            <a:schemeClr val="tx1"/>
                          </a:solidFill>
                        </a:rPr>
                        <a:t>0.18 (0.23)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dirty="0">
                          <a:solidFill>
                            <a:schemeClr val="tx1"/>
                          </a:solidFill>
                        </a:rPr>
                        <a:t>AMD: </a:t>
                      </a:r>
                      <a:r>
                        <a:rPr lang="en-US" sz="1200" b="0" dirty="0">
                          <a:solidFill>
                            <a:schemeClr val="tx1"/>
                          </a:solidFill>
                        </a:rPr>
                        <a:t>0.768 (-41.542 – 20.894)</a:t>
                      </a:r>
                    </a:p>
                    <a:p>
                      <a:pPr algn="ctr"/>
                      <a:r>
                        <a:rPr lang="en-US" sz="1200" b="1" dirty="0">
                          <a:solidFill>
                            <a:schemeClr val="tx1"/>
                          </a:solidFill>
                        </a:rPr>
                        <a:t>Normal: </a:t>
                      </a:r>
                      <a:r>
                        <a:rPr lang="en-US" sz="1200" b="0" dirty="0">
                          <a:solidFill>
                            <a:schemeClr val="tx1"/>
                          </a:solidFill>
                        </a:rPr>
                        <a:t>-1.010 (-25.282 – 16.225)</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73174"/>
                  </a:ext>
                </a:extLst>
              </a:tr>
            </a:tbl>
          </a:graphicData>
        </a:graphic>
      </p:graphicFrame>
    </p:spTree>
    <p:extLst>
      <p:ext uri="{BB962C8B-B14F-4D97-AF65-F5344CB8AC3E}">
        <p14:creationId xmlns:p14="http://schemas.microsoft.com/office/powerpoint/2010/main" val="336185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17" y="122404"/>
            <a:ext cx="9339263" cy="820238"/>
          </a:xfrm>
        </p:spPr>
        <p:txBody>
          <a:bodyPr/>
          <a:lstStyle/>
          <a:p>
            <a:r>
              <a:rPr lang="en-US" sz="2797" dirty="0"/>
              <a:t>General overview of risks factors.</a:t>
            </a:r>
          </a:p>
        </p:txBody>
      </p:sp>
      <p:sp>
        <p:nvSpPr>
          <p:cNvPr id="13" name="TextBox 12">
            <a:extLst>
              <a:ext uri="{FF2B5EF4-FFF2-40B4-BE49-F238E27FC236}">
                <a16:creationId xmlns:a16="http://schemas.microsoft.com/office/drawing/2014/main" id="{8131FEA7-B68C-284A-998E-4BD0EE1183DE}"/>
              </a:ext>
            </a:extLst>
          </p:cNvPr>
          <p:cNvSpPr txBox="1"/>
          <p:nvPr/>
        </p:nvSpPr>
        <p:spPr>
          <a:xfrm>
            <a:off x="259317" y="6273931"/>
            <a:ext cx="11928725" cy="461665"/>
          </a:xfrm>
          <a:prstGeom prst="rect">
            <a:avLst/>
          </a:prstGeom>
          <a:noFill/>
        </p:spPr>
        <p:txBody>
          <a:bodyPr wrap="square" rtlCol="0">
            <a:spAutoFit/>
          </a:bodyPr>
          <a:lstStyle/>
          <a:p>
            <a:r>
              <a:rPr lang="en-US" sz="1200" dirty="0" err="1"/>
              <a:t>Sobrin</a:t>
            </a:r>
            <a:r>
              <a:rPr lang="en-US" sz="1200" dirty="0"/>
              <a:t> &amp; Seddon (2019) Nature and nurture – genes and environment – predict onset and progression of macular degeneration. </a:t>
            </a:r>
            <a:r>
              <a:rPr lang="en-US" sz="1200" i="1" dirty="0"/>
              <a:t>Prog. Retin. Eye. Res.</a:t>
            </a:r>
            <a:endParaRPr lang="en-US" sz="1200" dirty="0"/>
          </a:p>
          <a:p>
            <a:r>
              <a:rPr lang="en-US" sz="1200" dirty="0" err="1"/>
              <a:t>Rudnicka</a:t>
            </a:r>
            <a:r>
              <a:rPr lang="en-US" sz="1200" dirty="0"/>
              <a:t> </a:t>
            </a:r>
            <a:r>
              <a:rPr lang="en-US" sz="1200" i="1" dirty="0"/>
              <a:t>et al. </a:t>
            </a:r>
            <a:r>
              <a:rPr lang="en-US" sz="1200" dirty="0"/>
              <a:t>(2011) Age and gender variations in age-related macular degeneration prevalence in populations of European ancestry: a meta-analysis. </a:t>
            </a:r>
            <a:r>
              <a:rPr lang="en-US" sz="1200" i="1" dirty="0" err="1"/>
              <a:t>Ophthal</a:t>
            </a:r>
            <a:r>
              <a:rPr lang="en-US" sz="1200" i="1" dirty="0"/>
              <a:t>.</a:t>
            </a:r>
            <a:endParaRPr lang="en-US" sz="1200" dirty="0"/>
          </a:p>
        </p:txBody>
      </p:sp>
      <p:graphicFrame>
        <p:nvGraphicFramePr>
          <p:cNvPr id="6" name="Diagram 5">
            <a:extLst>
              <a:ext uri="{FF2B5EF4-FFF2-40B4-BE49-F238E27FC236}">
                <a16:creationId xmlns:a16="http://schemas.microsoft.com/office/drawing/2014/main" id="{94E8BB21-08AE-F243-9163-E2BC21697FEB}"/>
              </a:ext>
            </a:extLst>
          </p:cNvPr>
          <p:cNvGraphicFramePr/>
          <p:nvPr>
            <p:extLst>
              <p:ext uri="{D42A27DB-BD31-4B8C-83A1-F6EECF244321}">
                <p14:modId xmlns:p14="http://schemas.microsoft.com/office/powerpoint/2010/main" val="328084532"/>
              </p:ext>
            </p:extLst>
          </p:nvPr>
        </p:nvGraphicFramePr>
        <p:xfrm>
          <a:off x="518559" y="1114832"/>
          <a:ext cx="4552206" cy="4419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281F25F5-11F7-D54C-BE92-25969625E736}"/>
              </a:ext>
            </a:extLst>
          </p:cNvPr>
          <p:cNvSpPr/>
          <p:nvPr/>
        </p:nvSpPr>
        <p:spPr>
          <a:xfrm>
            <a:off x="2224646" y="1114832"/>
            <a:ext cx="1140032" cy="11652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7F964C-1798-7044-AF51-8B377085733A}"/>
              </a:ext>
            </a:extLst>
          </p:cNvPr>
          <p:cNvSpPr/>
          <p:nvPr/>
        </p:nvSpPr>
        <p:spPr>
          <a:xfrm>
            <a:off x="5074723" y="1476873"/>
            <a:ext cx="7117277" cy="3972113"/>
          </a:xfrm>
          <a:prstGeom prst="rect">
            <a:avLst/>
          </a:prstGeom>
        </p:spPr>
        <p:txBody>
          <a:bodyPr wrap="square">
            <a:spAutoFit/>
          </a:bodyPr>
          <a:lstStyle/>
          <a:p>
            <a:pPr marL="342900" indent="-342900">
              <a:buFont typeface="Arial" panose="020B0604020202020204" pitchFamily="34" charset="0"/>
              <a:buChar char="•"/>
            </a:pPr>
            <a:r>
              <a:rPr lang="en-US" dirty="0"/>
              <a:t>Risk increases with age. (&gt; 3-fold in patients over 75 years old as compared to patients between 65 – 74 years old).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Smoking is the most consistently identified modifiable risk factor.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Low antioxidants and high dietary fat intake also affect AMD incidence and progression.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Early AMD is common among black and Hispanic populations and late AMD is much more common in white population.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Potentially higher risk of neovascularized AMD in women of European ancestry, but no evidence of a substantial difference in overall AMD between men and women. </a:t>
            </a:r>
          </a:p>
        </p:txBody>
      </p:sp>
    </p:spTree>
    <p:extLst>
      <p:ext uri="{BB962C8B-B14F-4D97-AF65-F5344CB8AC3E}">
        <p14:creationId xmlns:p14="http://schemas.microsoft.com/office/powerpoint/2010/main" val="11405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ECCB-B2FE-3342-BF88-C09313CC6DBF}"/>
              </a:ext>
            </a:extLst>
          </p:cNvPr>
          <p:cNvSpPr>
            <a:spLocks noGrp="1"/>
          </p:cNvSpPr>
          <p:nvPr>
            <p:ph type="title"/>
          </p:nvPr>
        </p:nvSpPr>
        <p:spPr>
          <a:xfrm>
            <a:off x="259312" y="178130"/>
            <a:ext cx="9339262" cy="725485"/>
          </a:xfrm>
        </p:spPr>
        <p:txBody>
          <a:bodyPr/>
          <a:lstStyle/>
          <a:p>
            <a:r>
              <a:rPr lang="en-US" sz="2500" dirty="0"/>
              <a:t>Similar underestimations in epigenetic age are observed in other tissues. </a:t>
            </a:r>
          </a:p>
        </p:txBody>
      </p:sp>
      <p:grpSp>
        <p:nvGrpSpPr>
          <p:cNvPr id="10" name="Group 9">
            <a:extLst>
              <a:ext uri="{FF2B5EF4-FFF2-40B4-BE49-F238E27FC236}">
                <a16:creationId xmlns:a16="http://schemas.microsoft.com/office/drawing/2014/main" id="{08F8CE70-B4DA-3A48-B847-8C2208EDF272}"/>
              </a:ext>
            </a:extLst>
          </p:cNvPr>
          <p:cNvGrpSpPr/>
          <p:nvPr/>
        </p:nvGrpSpPr>
        <p:grpSpPr>
          <a:xfrm>
            <a:off x="6718791" y="1258785"/>
            <a:ext cx="5213897" cy="3277590"/>
            <a:chOff x="7825838" y="1282534"/>
            <a:chExt cx="4246003" cy="2621956"/>
          </a:xfrm>
        </p:grpSpPr>
        <p:pic>
          <p:nvPicPr>
            <p:cNvPr id="4" name="Picture 3">
              <a:extLst>
                <a:ext uri="{FF2B5EF4-FFF2-40B4-BE49-F238E27FC236}">
                  <a16:creationId xmlns:a16="http://schemas.microsoft.com/office/drawing/2014/main" id="{D9B196ED-8767-DA4C-9654-DB9861E0B495}"/>
                </a:ext>
              </a:extLst>
            </p:cNvPr>
            <p:cNvPicPr>
              <a:picLocks noChangeAspect="1"/>
            </p:cNvPicPr>
            <p:nvPr/>
          </p:nvPicPr>
          <p:blipFill>
            <a:blip r:embed="rId3"/>
            <a:stretch>
              <a:fillRect/>
            </a:stretch>
          </p:blipFill>
          <p:spPr>
            <a:xfrm>
              <a:off x="7825838" y="1282534"/>
              <a:ext cx="4246003" cy="2621956"/>
            </a:xfrm>
            <a:prstGeom prst="rect">
              <a:avLst/>
            </a:prstGeom>
          </p:spPr>
        </p:pic>
        <p:cxnSp>
          <p:nvCxnSpPr>
            <p:cNvPr id="6" name="Straight Connector 5">
              <a:extLst>
                <a:ext uri="{FF2B5EF4-FFF2-40B4-BE49-F238E27FC236}">
                  <a16:creationId xmlns:a16="http://schemas.microsoft.com/office/drawing/2014/main" id="{B08D7D52-BB63-5643-B922-642FFDBC3DB4}"/>
                </a:ext>
              </a:extLst>
            </p:cNvPr>
            <p:cNvCxnSpPr/>
            <p:nvPr/>
          </p:nvCxnSpPr>
          <p:spPr>
            <a:xfrm>
              <a:off x="8597735" y="3146961"/>
              <a:ext cx="218506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4406B7-4206-BD4A-B298-209D332EAAD9}"/>
                </a:ext>
              </a:extLst>
            </p:cNvPr>
            <p:cNvCxnSpPr>
              <a:cxnSpLocks/>
            </p:cNvCxnSpPr>
            <p:nvPr/>
          </p:nvCxnSpPr>
          <p:spPr>
            <a:xfrm>
              <a:off x="9405257" y="3251860"/>
              <a:ext cx="14131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1A7544C2-B6CD-934A-9DE1-A2C796131C5C}"/>
              </a:ext>
            </a:extLst>
          </p:cNvPr>
          <p:cNvSpPr txBox="1"/>
          <p:nvPr/>
        </p:nvSpPr>
        <p:spPr>
          <a:xfrm>
            <a:off x="259313" y="1258785"/>
            <a:ext cx="5824442" cy="5186035"/>
          </a:xfrm>
          <a:prstGeom prst="rect">
            <a:avLst/>
          </a:prstGeom>
          <a:noFill/>
        </p:spPr>
        <p:txBody>
          <a:bodyPr wrap="square" rtlCol="0">
            <a:spAutoFit/>
          </a:bodyPr>
          <a:lstStyle/>
          <a:p>
            <a:r>
              <a:rPr lang="en-US" sz="1600" b="1" dirty="0"/>
              <a:t>3 possible reason provided for the underestimation in epigenetic age:</a:t>
            </a:r>
          </a:p>
          <a:p>
            <a:endParaRPr lang="en-US" sz="1600" b="1" dirty="0"/>
          </a:p>
          <a:p>
            <a:pPr marL="342900" indent="-342900">
              <a:buFont typeface="+mj-lt"/>
              <a:buAutoNum type="arabicPeriod"/>
            </a:pPr>
            <a:r>
              <a:rPr lang="en-US" sz="1600" b="1" dirty="0"/>
              <a:t>On non-linearity of the clock later in life: </a:t>
            </a:r>
            <a:r>
              <a:rPr lang="en-US" sz="1600" dirty="0"/>
              <a:t>Due to saturation as we approach later life, where the CpG sites represented in the clock reaching either </a:t>
            </a:r>
            <a:r>
              <a:rPr lang="en-US" sz="1600" b="1" dirty="0"/>
              <a:t>full methylation </a:t>
            </a:r>
            <a:r>
              <a:rPr lang="en-US" sz="1600" dirty="0"/>
              <a:t>(100%)</a:t>
            </a:r>
            <a:r>
              <a:rPr lang="en-US" sz="1600" b="1" dirty="0"/>
              <a:t> </a:t>
            </a:r>
            <a:r>
              <a:rPr lang="en-US" sz="1600" dirty="0"/>
              <a:t>or </a:t>
            </a:r>
            <a:r>
              <a:rPr lang="en-US" sz="1600" b="1" dirty="0"/>
              <a:t>complete demethylation </a:t>
            </a:r>
            <a:r>
              <a:rPr lang="en-US" sz="1600" dirty="0"/>
              <a:t>(0%)</a:t>
            </a:r>
            <a:r>
              <a:rPr lang="en-US" sz="1600" b="1" dirty="0"/>
              <a:t>.</a:t>
            </a:r>
          </a:p>
          <a:p>
            <a:pPr marL="342900" indent="-342900">
              <a:buFont typeface="+mj-lt"/>
              <a:buAutoNum type="arabicPeriod"/>
            </a:pPr>
            <a:endParaRPr lang="en-US" sz="1600" b="1" dirty="0"/>
          </a:p>
          <a:p>
            <a:pPr marL="342900" indent="-342900">
              <a:buFont typeface="+mj-lt"/>
              <a:buAutoNum type="arabicPeriod"/>
            </a:pPr>
            <a:r>
              <a:rPr lang="en-US" sz="1600" b="1" dirty="0"/>
              <a:t>On the choice of tissue: </a:t>
            </a:r>
            <a:r>
              <a:rPr lang="en-US" sz="1600" dirty="0" err="1"/>
              <a:t>Hydroxymethylation</a:t>
            </a:r>
            <a:r>
              <a:rPr lang="en-US" sz="1600" dirty="0"/>
              <a:t> occurs at a higher level in brain tissues – which may be affecting the predicting power of the clock as </a:t>
            </a:r>
            <a:r>
              <a:rPr lang="en-US" sz="1600" dirty="0" err="1"/>
              <a:t>hydroxymethylation</a:t>
            </a:r>
            <a:r>
              <a:rPr lang="en-US" sz="1600" dirty="0"/>
              <a:t> is indistinguishable to methylation after </a:t>
            </a:r>
            <a:r>
              <a:rPr lang="en-US" sz="1600" dirty="0" err="1"/>
              <a:t>bisulphite</a:t>
            </a:r>
            <a:r>
              <a:rPr lang="en-US" sz="1600" dirty="0"/>
              <a:t> conversion and we do not know presently how </a:t>
            </a:r>
            <a:r>
              <a:rPr lang="en-US" sz="1600" dirty="0" err="1"/>
              <a:t>hydroxymethylated</a:t>
            </a:r>
            <a:r>
              <a:rPr lang="en-US" sz="1600" dirty="0"/>
              <a:t> sites are affected by age-associated changes.</a:t>
            </a:r>
          </a:p>
          <a:p>
            <a:pPr marL="342900" indent="-342900">
              <a:buFont typeface="+mj-lt"/>
              <a:buAutoNum type="arabicPeriod"/>
            </a:pPr>
            <a:endParaRPr lang="en-US" sz="1600" dirty="0"/>
          </a:p>
          <a:p>
            <a:pPr marL="342900" indent="-342900">
              <a:buFont typeface="+mj-lt"/>
              <a:buAutoNum type="arabicPeriod"/>
            </a:pPr>
            <a:r>
              <a:rPr lang="en-US" sz="1600" b="1" dirty="0"/>
              <a:t>On the predictive ability of the clock: </a:t>
            </a:r>
            <a:r>
              <a:rPr lang="en-US" sz="1600" dirty="0"/>
              <a:t>The clock is built without an equal representation of samples across the age-range. Predictive ability might be influenced by the bias in the age of sample used to train the clock.</a:t>
            </a:r>
            <a:endParaRPr lang="en-US" sz="1500" dirty="0"/>
          </a:p>
          <a:p>
            <a:endParaRPr lang="en-US" sz="1500" dirty="0"/>
          </a:p>
          <a:p>
            <a:r>
              <a:rPr lang="en-US" sz="1200" dirty="0"/>
              <a:t>El Khoury </a:t>
            </a:r>
            <a:r>
              <a:rPr lang="en-US" sz="1200" i="1" dirty="0"/>
              <a:t>et al. </a:t>
            </a:r>
            <a:r>
              <a:rPr lang="en-US" sz="1200" dirty="0"/>
              <a:t>(2019) Genome Biology.</a:t>
            </a:r>
          </a:p>
        </p:txBody>
      </p:sp>
    </p:spTree>
    <p:extLst>
      <p:ext uri="{BB962C8B-B14F-4D97-AF65-F5344CB8AC3E}">
        <p14:creationId xmlns:p14="http://schemas.microsoft.com/office/powerpoint/2010/main" val="416946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E8658-B28D-344D-BFF4-418F84CB99BE}"/>
              </a:ext>
            </a:extLst>
          </p:cNvPr>
          <p:cNvSpPr>
            <a:spLocks noGrp="1"/>
          </p:cNvSpPr>
          <p:nvPr>
            <p:ph idx="1"/>
          </p:nvPr>
        </p:nvSpPr>
        <p:spPr>
          <a:xfrm>
            <a:off x="838200" y="2384264"/>
            <a:ext cx="10515600" cy="2294613"/>
          </a:xfrm>
        </p:spPr>
        <p:txBody>
          <a:bodyPr>
            <a:normAutofit/>
          </a:bodyPr>
          <a:lstStyle/>
          <a:p>
            <a:pPr marL="0" indent="0">
              <a:buNone/>
            </a:pPr>
            <a:r>
              <a:rPr lang="en-US" sz="2500" b="1" dirty="0">
                <a:latin typeface="+mn-lt"/>
              </a:rPr>
              <a:t>Question:</a:t>
            </a:r>
          </a:p>
          <a:p>
            <a:pPr marL="0" indent="0">
              <a:buNone/>
            </a:pPr>
            <a:r>
              <a:rPr lang="en-US" sz="2500" dirty="0">
                <a:latin typeface="+mn-lt"/>
              </a:rPr>
              <a:t>Can increased risk of AMD with age be partially characterized with epigenetic clocks?</a:t>
            </a:r>
          </a:p>
        </p:txBody>
      </p:sp>
    </p:spTree>
    <p:extLst>
      <p:ext uri="{BB962C8B-B14F-4D97-AF65-F5344CB8AC3E}">
        <p14:creationId xmlns:p14="http://schemas.microsoft.com/office/powerpoint/2010/main" val="245541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296A-6D90-934E-964D-7D5F7C0B1F0B}"/>
              </a:ext>
            </a:extLst>
          </p:cNvPr>
          <p:cNvSpPr>
            <a:spLocks noGrp="1"/>
          </p:cNvSpPr>
          <p:nvPr>
            <p:ph type="ctrTitle"/>
          </p:nvPr>
        </p:nvSpPr>
        <p:spPr>
          <a:xfrm>
            <a:off x="1465294" y="3186306"/>
            <a:ext cx="9261411" cy="2136458"/>
          </a:xfrm>
        </p:spPr>
        <p:txBody>
          <a:bodyPr/>
          <a:lstStyle/>
          <a:p>
            <a:r>
              <a:rPr lang="en-US" sz="5000" dirty="0"/>
              <a:t>E-MTAB-7138 </a:t>
            </a:r>
            <a:br>
              <a:rPr lang="en-US" dirty="0"/>
            </a:br>
            <a:br>
              <a:rPr lang="en-US" dirty="0"/>
            </a:br>
            <a:r>
              <a:rPr lang="en-US" dirty="0"/>
              <a:t>Pre-Processing</a:t>
            </a:r>
          </a:p>
        </p:txBody>
      </p:sp>
    </p:spTree>
    <p:extLst>
      <p:ext uri="{BB962C8B-B14F-4D97-AF65-F5344CB8AC3E}">
        <p14:creationId xmlns:p14="http://schemas.microsoft.com/office/powerpoint/2010/main" val="11745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E946-0F70-CA42-8EC1-82DFEABC2338}"/>
              </a:ext>
            </a:extLst>
          </p:cNvPr>
          <p:cNvSpPr>
            <a:spLocks noGrp="1"/>
          </p:cNvSpPr>
          <p:nvPr>
            <p:ph type="title"/>
          </p:nvPr>
        </p:nvSpPr>
        <p:spPr>
          <a:xfrm>
            <a:off x="259312" y="124900"/>
            <a:ext cx="9339262" cy="750857"/>
          </a:xfrm>
        </p:spPr>
        <p:txBody>
          <a:bodyPr/>
          <a:lstStyle/>
          <a:p>
            <a:r>
              <a:rPr lang="en-US" sz="2500" dirty="0"/>
              <a:t>Identified 3 differentially methylated sites associated with AMD. No sex-specific sites.</a:t>
            </a:r>
          </a:p>
        </p:txBody>
      </p:sp>
      <p:pic>
        <p:nvPicPr>
          <p:cNvPr id="4" name="Picture 3">
            <a:extLst>
              <a:ext uri="{FF2B5EF4-FFF2-40B4-BE49-F238E27FC236}">
                <a16:creationId xmlns:a16="http://schemas.microsoft.com/office/drawing/2014/main" id="{BD24CBED-A01E-154B-A4D3-0B486616E675}"/>
              </a:ext>
            </a:extLst>
          </p:cNvPr>
          <p:cNvPicPr>
            <a:picLocks noChangeAspect="1"/>
          </p:cNvPicPr>
          <p:nvPr/>
        </p:nvPicPr>
        <p:blipFill>
          <a:blip r:embed="rId3"/>
          <a:stretch>
            <a:fillRect/>
          </a:stretch>
        </p:blipFill>
        <p:spPr>
          <a:xfrm>
            <a:off x="6214660" y="1103236"/>
            <a:ext cx="5828750" cy="2627150"/>
          </a:xfrm>
          <a:prstGeom prst="rect">
            <a:avLst/>
          </a:prstGeom>
        </p:spPr>
      </p:pic>
      <p:pic>
        <p:nvPicPr>
          <p:cNvPr id="6" name="Picture 5">
            <a:extLst>
              <a:ext uri="{FF2B5EF4-FFF2-40B4-BE49-F238E27FC236}">
                <a16:creationId xmlns:a16="http://schemas.microsoft.com/office/drawing/2014/main" id="{6596BDB1-51F7-E742-906C-6C64A3B33E5D}"/>
              </a:ext>
            </a:extLst>
          </p:cNvPr>
          <p:cNvPicPr>
            <a:picLocks noChangeAspect="1"/>
          </p:cNvPicPr>
          <p:nvPr/>
        </p:nvPicPr>
        <p:blipFill rotWithShape="1">
          <a:blip r:embed="rId4"/>
          <a:srcRect t="46212"/>
          <a:stretch/>
        </p:blipFill>
        <p:spPr>
          <a:xfrm>
            <a:off x="259312" y="1401830"/>
            <a:ext cx="5718030" cy="1947159"/>
          </a:xfrm>
          <a:prstGeom prst="rect">
            <a:avLst/>
          </a:prstGeom>
        </p:spPr>
      </p:pic>
      <p:grpSp>
        <p:nvGrpSpPr>
          <p:cNvPr id="10" name="Group 9">
            <a:extLst>
              <a:ext uri="{FF2B5EF4-FFF2-40B4-BE49-F238E27FC236}">
                <a16:creationId xmlns:a16="http://schemas.microsoft.com/office/drawing/2014/main" id="{065AE071-B578-C545-BDCF-A7C66F221E0C}"/>
              </a:ext>
            </a:extLst>
          </p:cNvPr>
          <p:cNvGrpSpPr/>
          <p:nvPr/>
        </p:nvGrpSpPr>
        <p:grpSpPr>
          <a:xfrm>
            <a:off x="714086" y="4278880"/>
            <a:ext cx="4584498" cy="2354580"/>
            <a:chOff x="259312" y="4531766"/>
            <a:chExt cx="4247919" cy="2106092"/>
          </a:xfrm>
        </p:grpSpPr>
        <p:pic>
          <p:nvPicPr>
            <p:cNvPr id="8" name="Picture 7">
              <a:extLst>
                <a:ext uri="{FF2B5EF4-FFF2-40B4-BE49-F238E27FC236}">
                  <a16:creationId xmlns:a16="http://schemas.microsoft.com/office/drawing/2014/main" id="{185C6115-DF2E-BD40-97AF-5F34E7375C20}"/>
                </a:ext>
              </a:extLst>
            </p:cNvPr>
            <p:cNvPicPr>
              <a:picLocks noChangeAspect="1"/>
            </p:cNvPicPr>
            <p:nvPr/>
          </p:nvPicPr>
          <p:blipFill rotWithShape="1">
            <a:blip r:embed="rId5"/>
            <a:srcRect t="5037" r="67880" b="45950"/>
            <a:stretch/>
          </p:blipFill>
          <p:spPr>
            <a:xfrm>
              <a:off x="259312" y="4531766"/>
              <a:ext cx="1998381" cy="2106092"/>
            </a:xfrm>
            <a:prstGeom prst="rect">
              <a:avLst/>
            </a:prstGeom>
          </p:spPr>
        </p:pic>
        <p:pic>
          <p:nvPicPr>
            <p:cNvPr id="9" name="Picture 8">
              <a:extLst>
                <a:ext uri="{FF2B5EF4-FFF2-40B4-BE49-F238E27FC236}">
                  <a16:creationId xmlns:a16="http://schemas.microsoft.com/office/drawing/2014/main" id="{4F67D2E2-D631-5641-8468-DFB8A3C5BAA1}"/>
                </a:ext>
              </a:extLst>
            </p:cNvPr>
            <p:cNvPicPr>
              <a:picLocks noChangeAspect="1"/>
            </p:cNvPicPr>
            <p:nvPr/>
          </p:nvPicPr>
          <p:blipFill rotWithShape="1">
            <a:blip r:embed="rId5"/>
            <a:srcRect t="56444" r="67880"/>
            <a:stretch/>
          </p:blipFill>
          <p:spPr>
            <a:xfrm>
              <a:off x="2392203" y="4531766"/>
              <a:ext cx="2115028" cy="1980792"/>
            </a:xfrm>
            <a:prstGeom prst="rect">
              <a:avLst/>
            </a:prstGeom>
          </p:spPr>
        </p:pic>
      </p:grpSp>
      <p:grpSp>
        <p:nvGrpSpPr>
          <p:cNvPr id="14" name="Group 13">
            <a:extLst>
              <a:ext uri="{FF2B5EF4-FFF2-40B4-BE49-F238E27FC236}">
                <a16:creationId xmlns:a16="http://schemas.microsoft.com/office/drawing/2014/main" id="{220EEC1E-8275-0D42-AD4A-3E90B6B4A727}"/>
              </a:ext>
            </a:extLst>
          </p:cNvPr>
          <p:cNvGrpSpPr/>
          <p:nvPr/>
        </p:nvGrpSpPr>
        <p:grpSpPr>
          <a:xfrm>
            <a:off x="6509674" y="4256058"/>
            <a:ext cx="4968240" cy="2366010"/>
            <a:chOff x="6096000" y="4323543"/>
            <a:chExt cx="4968240" cy="2366010"/>
          </a:xfrm>
        </p:grpSpPr>
        <p:pic>
          <p:nvPicPr>
            <p:cNvPr id="12" name="Picture 11">
              <a:extLst>
                <a:ext uri="{FF2B5EF4-FFF2-40B4-BE49-F238E27FC236}">
                  <a16:creationId xmlns:a16="http://schemas.microsoft.com/office/drawing/2014/main" id="{9DF2F419-AD91-BD4C-8091-1953B3C9CEFA}"/>
                </a:ext>
              </a:extLst>
            </p:cNvPr>
            <p:cNvPicPr>
              <a:picLocks noChangeAspect="1"/>
            </p:cNvPicPr>
            <p:nvPr/>
          </p:nvPicPr>
          <p:blipFill rotWithShape="1">
            <a:blip r:embed="rId6"/>
            <a:srcRect t="54651" r="68731"/>
            <a:stretch/>
          </p:blipFill>
          <p:spPr>
            <a:xfrm>
              <a:off x="8660853" y="4323543"/>
              <a:ext cx="2403387" cy="2299891"/>
            </a:xfrm>
            <a:prstGeom prst="rect">
              <a:avLst/>
            </a:prstGeom>
          </p:spPr>
        </p:pic>
        <p:pic>
          <p:nvPicPr>
            <p:cNvPr id="13" name="Picture 12">
              <a:extLst>
                <a:ext uri="{FF2B5EF4-FFF2-40B4-BE49-F238E27FC236}">
                  <a16:creationId xmlns:a16="http://schemas.microsoft.com/office/drawing/2014/main" id="{EBF70431-335A-3342-93B4-E1952DBF7809}"/>
                </a:ext>
              </a:extLst>
            </p:cNvPr>
            <p:cNvPicPr>
              <a:picLocks noChangeAspect="1"/>
            </p:cNvPicPr>
            <p:nvPr/>
          </p:nvPicPr>
          <p:blipFill rotWithShape="1">
            <a:blip r:embed="rId6"/>
            <a:srcRect t="6334" r="68731" b="48317"/>
            <a:stretch/>
          </p:blipFill>
          <p:spPr>
            <a:xfrm>
              <a:off x="6096000" y="4334973"/>
              <a:ext cx="2460537" cy="2354580"/>
            </a:xfrm>
            <a:prstGeom prst="rect">
              <a:avLst/>
            </a:prstGeom>
          </p:spPr>
        </p:pic>
      </p:grpSp>
      <p:sp>
        <p:nvSpPr>
          <p:cNvPr id="15" name="TextBox 14">
            <a:extLst>
              <a:ext uri="{FF2B5EF4-FFF2-40B4-BE49-F238E27FC236}">
                <a16:creationId xmlns:a16="http://schemas.microsoft.com/office/drawing/2014/main" id="{7E9B2739-DCE4-9346-8301-DD1AA11FCA44}"/>
              </a:ext>
            </a:extLst>
          </p:cNvPr>
          <p:cNvSpPr txBox="1"/>
          <p:nvPr/>
        </p:nvSpPr>
        <p:spPr>
          <a:xfrm>
            <a:off x="1901032" y="1054791"/>
            <a:ext cx="2434590" cy="369460"/>
          </a:xfrm>
          <a:prstGeom prst="rect">
            <a:avLst/>
          </a:prstGeom>
          <a:noFill/>
        </p:spPr>
        <p:txBody>
          <a:bodyPr wrap="square" rtlCol="0">
            <a:spAutoFit/>
          </a:bodyPr>
          <a:lstStyle/>
          <a:p>
            <a:pPr algn="ctr"/>
            <a:r>
              <a:rPr lang="en-US" b="1" dirty="0"/>
              <a:t>TNXB</a:t>
            </a:r>
          </a:p>
        </p:txBody>
      </p:sp>
      <p:sp>
        <p:nvSpPr>
          <p:cNvPr id="16" name="TextBox 15">
            <a:extLst>
              <a:ext uri="{FF2B5EF4-FFF2-40B4-BE49-F238E27FC236}">
                <a16:creationId xmlns:a16="http://schemas.microsoft.com/office/drawing/2014/main" id="{60E92823-B6B6-4948-B25A-A6559061B028}"/>
              </a:ext>
            </a:extLst>
          </p:cNvPr>
          <p:cNvSpPr txBox="1"/>
          <p:nvPr/>
        </p:nvSpPr>
        <p:spPr>
          <a:xfrm>
            <a:off x="1804884" y="3909420"/>
            <a:ext cx="2434590" cy="369460"/>
          </a:xfrm>
          <a:prstGeom prst="rect">
            <a:avLst/>
          </a:prstGeom>
          <a:noFill/>
        </p:spPr>
        <p:txBody>
          <a:bodyPr wrap="square" rtlCol="0">
            <a:spAutoFit/>
          </a:bodyPr>
          <a:lstStyle/>
          <a:p>
            <a:pPr algn="ctr"/>
            <a:r>
              <a:rPr lang="en-US" b="1" dirty="0"/>
              <a:t>SKI</a:t>
            </a:r>
          </a:p>
        </p:txBody>
      </p:sp>
      <p:sp>
        <p:nvSpPr>
          <p:cNvPr id="17" name="TextBox 16">
            <a:extLst>
              <a:ext uri="{FF2B5EF4-FFF2-40B4-BE49-F238E27FC236}">
                <a16:creationId xmlns:a16="http://schemas.microsoft.com/office/drawing/2014/main" id="{1E73886A-D57D-E64D-9046-1664CB68686C}"/>
              </a:ext>
            </a:extLst>
          </p:cNvPr>
          <p:cNvSpPr txBox="1"/>
          <p:nvPr/>
        </p:nvSpPr>
        <p:spPr>
          <a:xfrm>
            <a:off x="7911740" y="3909420"/>
            <a:ext cx="2434590" cy="369460"/>
          </a:xfrm>
          <a:prstGeom prst="rect">
            <a:avLst/>
          </a:prstGeom>
          <a:noFill/>
        </p:spPr>
        <p:txBody>
          <a:bodyPr wrap="square" rtlCol="0">
            <a:spAutoFit/>
          </a:bodyPr>
          <a:lstStyle/>
          <a:p>
            <a:pPr algn="ctr"/>
            <a:r>
              <a:rPr lang="en-US" b="1" dirty="0"/>
              <a:t>GTF2H4</a:t>
            </a:r>
          </a:p>
        </p:txBody>
      </p:sp>
    </p:spTree>
    <p:extLst>
      <p:ext uri="{BB962C8B-B14F-4D97-AF65-F5344CB8AC3E}">
        <p14:creationId xmlns:p14="http://schemas.microsoft.com/office/powerpoint/2010/main" val="138020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4307FBF8-94CC-0A46-A390-B835C5AB98DB}"/>
              </a:ext>
            </a:extLst>
          </p:cNvPr>
          <p:cNvSpPr txBox="1"/>
          <p:nvPr/>
        </p:nvSpPr>
        <p:spPr>
          <a:xfrm>
            <a:off x="6271259" y="1351255"/>
            <a:ext cx="5246369" cy="5080622"/>
          </a:xfrm>
          <a:prstGeom prst="rect">
            <a:avLst/>
          </a:prstGeom>
          <a:noFill/>
        </p:spPr>
        <p:txBody>
          <a:bodyPr wrap="square" rtlCol="0">
            <a:spAutoFit/>
          </a:bodyPr>
          <a:lstStyle/>
          <a:p>
            <a:r>
              <a:rPr lang="en-US" dirty="0"/>
              <a:t>Metadata and IDATs are imported from </a:t>
            </a:r>
            <a:r>
              <a:rPr lang="en-US" dirty="0" err="1"/>
              <a:t>ArrayExpress</a:t>
            </a:r>
            <a:r>
              <a:rPr lang="en-US" dirty="0"/>
              <a:t> and explored.</a:t>
            </a:r>
          </a:p>
          <a:p>
            <a:endParaRPr lang="en-US" dirty="0"/>
          </a:p>
          <a:p>
            <a:r>
              <a:rPr lang="en-US" dirty="0"/>
              <a:t>Accession Number: E–MTAB–7183</a:t>
            </a:r>
          </a:p>
          <a:p>
            <a:endParaRPr lang="en-US" dirty="0"/>
          </a:p>
          <a:p>
            <a:endParaRPr lang="en-US" dirty="0"/>
          </a:p>
          <a:p>
            <a:r>
              <a:rPr lang="en-US" dirty="0"/>
              <a:t>Metadata contains:</a:t>
            </a:r>
          </a:p>
          <a:p>
            <a:pPr marL="342900" indent="-342900">
              <a:buFont typeface="Arial" panose="020B0604020202020204" pitchFamily="34" charset="0"/>
              <a:buChar char="•"/>
            </a:pPr>
            <a:r>
              <a:rPr lang="en-US" dirty="0"/>
              <a:t>44 samples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Age: 50 years old – 89 years old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Sex: Male (N: 27) and Female (N: 17)</a:t>
            </a:r>
          </a:p>
          <a:p>
            <a:endParaRPr lang="en-US" dirty="0"/>
          </a:p>
          <a:p>
            <a:pPr marL="342900" indent="-342900">
              <a:buFont typeface="Arial" panose="020B0604020202020204" pitchFamily="34" charset="0"/>
              <a:buChar char="•"/>
            </a:pPr>
            <a:r>
              <a:rPr lang="en-US" dirty="0"/>
              <a:t>Disease State: AMD (N: 25) or Normal (N: 19)</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Tissue: Retinal pigment epithelium (N: 44)</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Organism: Homo sapiens (N: 44)</a:t>
            </a:r>
          </a:p>
        </p:txBody>
      </p:sp>
      <p:grpSp>
        <p:nvGrpSpPr>
          <p:cNvPr id="7" name="Group 6">
            <a:extLst>
              <a:ext uri="{FF2B5EF4-FFF2-40B4-BE49-F238E27FC236}">
                <a16:creationId xmlns:a16="http://schemas.microsoft.com/office/drawing/2014/main" id="{B0E846FC-2EAE-8448-A1BF-8FA3FF86FD47}"/>
              </a:ext>
            </a:extLst>
          </p:cNvPr>
          <p:cNvGrpSpPr/>
          <p:nvPr/>
        </p:nvGrpSpPr>
        <p:grpSpPr>
          <a:xfrm>
            <a:off x="127635" y="1107563"/>
            <a:ext cx="4960620" cy="5568005"/>
            <a:chOff x="127635" y="1231456"/>
            <a:chExt cx="4960620" cy="5568005"/>
          </a:xfrm>
        </p:grpSpPr>
        <p:grpSp>
          <p:nvGrpSpPr>
            <p:cNvPr id="58" name="Group 57">
              <a:extLst>
                <a:ext uri="{FF2B5EF4-FFF2-40B4-BE49-F238E27FC236}">
                  <a16:creationId xmlns:a16="http://schemas.microsoft.com/office/drawing/2014/main" id="{5FC8480C-B5DD-D447-99F5-8BA484499E3E}"/>
                </a:ext>
              </a:extLst>
            </p:cNvPr>
            <p:cNvGrpSpPr/>
            <p:nvPr/>
          </p:nvGrpSpPr>
          <p:grpSpPr>
            <a:xfrm>
              <a:off x="127635" y="1231456"/>
              <a:ext cx="4960620" cy="5568005"/>
              <a:chOff x="137160" y="1145515"/>
              <a:chExt cx="4960620" cy="5568005"/>
            </a:xfrm>
          </p:grpSpPr>
          <p:sp>
            <p:nvSpPr>
              <p:cNvPr id="5" name="TextBox 4">
                <a:extLst>
                  <a:ext uri="{FF2B5EF4-FFF2-40B4-BE49-F238E27FC236}">
                    <a16:creationId xmlns:a16="http://schemas.microsoft.com/office/drawing/2014/main" id="{06957B24-CE8C-5D41-8103-4A723B655ADB}"/>
                  </a:ext>
                </a:extLst>
              </p:cNvPr>
              <p:cNvSpPr txBox="1"/>
              <p:nvPr/>
            </p:nvSpPr>
            <p:spPr>
              <a:xfrm>
                <a:off x="137160" y="1145515"/>
                <a:ext cx="4949190" cy="523220"/>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sz="1600" b="1" dirty="0"/>
                  <a:t>Data Import and Clean-up</a:t>
                </a:r>
              </a:p>
              <a:p>
                <a:pPr algn="ctr"/>
                <a:r>
                  <a:rPr lang="en-US" sz="1200" dirty="0"/>
                  <a:t>44 samples, 485 577 probes</a:t>
                </a:r>
              </a:p>
            </p:txBody>
          </p:sp>
          <p:sp>
            <p:nvSpPr>
              <p:cNvPr id="6" name="TextBox 5">
                <a:extLst>
                  <a:ext uri="{FF2B5EF4-FFF2-40B4-BE49-F238E27FC236}">
                    <a16:creationId xmlns:a16="http://schemas.microsoft.com/office/drawing/2014/main" id="{DDC7170C-B200-EF4F-BFC9-9268E0179951}"/>
                  </a:ext>
                </a:extLst>
              </p:cNvPr>
              <p:cNvSpPr txBox="1"/>
              <p:nvPr/>
            </p:nvSpPr>
            <p:spPr>
              <a:xfrm>
                <a:off x="137160" y="1993880"/>
                <a:ext cx="4949190" cy="523220"/>
              </a:xfrm>
              <a:prstGeom prst="rect">
                <a:avLst/>
              </a:prstGeom>
              <a:noFill/>
              <a:ln w="28575">
                <a:solidFill>
                  <a:schemeClr val="tx1"/>
                </a:solidFill>
              </a:ln>
            </p:spPr>
            <p:txBody>
              <a:bodyPr wrap="square" rtlCol="0">
                <a:spAutoFit/>
              </a:bodyPr>
              <a:lstStyle/>
              <a:p>
                <a:pPr algn="ctr"/>
                <a:r>
                  <a:rPr lang="en-US" sz="1600" b="1" dirty="0"/>
                  <a:t>Sample Quality Control</a:t>
                </a:r>
              </a:p>
              <a:p>
                <a:pPr algn="ctr"/>
                <a:r>
                  <a:rPr lang="en-US" sz="1200" dirty="0"/>
                  <a:t>44 samples, 485 577 probes</a:t>
                </a:r>
              </a:p>
            </p:txBody>
          </p:sp>
          <p:cxnSp>
            <p:nvCxnSpPr>
              <p:cNvPr id="8" name="Straight Arrow Connector 7">
                <a:extLst>
                  <a:ext uri="{FF2B5EF4-FFF2-40B4-BE49-F238E27FC236}">
                    <a16:creationId xmlns:a16="http://schemas.microsoft.com/office/drawing/2014/main" id="{A0F51D84-4E6C-B94A-95FC-51EFDF36CB90}"/>
                  </a:ext>
                </a:extLst>
              </p:cNvPr>
              <p:cNvCxnSpPr>
                <a:cxnSpLocks/>
                <a:stCxn id="5" idx="2"/>
                <a:endCxn id="6" idx="0"/>
              </p:cNvCxnSpPr>
              <p:nvPr/>
            </p:nvCxnSpPr>
            <p:spPr>
              <a:xfrm>
                <a:off x="2611755" y="1668735"/>
                <a:ext cx="0" cy="325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F99C58-C05F-2444-95D8-A3DBC730FEB3}"/>
                  </a:ext>
                </a:extLst>
              </p:cNvPr>
              <p:cNvSpPr txBox="1"/>
              <p:nvPr/>
            </p:nvSpPr>
            <p:spPr>
              <a:xfrm>
                <a:off x="137160" y="3053090"/>
                <a:ext cx="219456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Noob </a:t>
                </a:r>
              </a:p>
              <a:p>
                <a:pPr algn="ctr"/>
                <a:r>
                  <a:rPr lang="en-US" sz="1200" dirty="0"/>
                  <a:t>44 samples, 485 577 probes</a:t>
                </a:r>
              </a:p>
            </p:txBody>
          </p:sp>
          <p:sp>
            <p:nvSpPr>
              <p:cNvPr id="12" name="TextBox 11">
                <a:extLst>
                  <a:ext uri="{FF2B5EF4-FFF2-40B4-BE49-F238E27FC236}">
                    <a16:creationId xmlns:a16="http://schemas.microsoft.com/office/drawing/2014/main" id="{7724C4B6-44FB-8E4E-AC47-69AAE5BCFF0B}"/>
                  </a:ext>
                </a:extLst>
              </p:cNvPr>
              <p:cNvSpPr txBox="1"/>
              <p:nvPr/>
            </p:nvSpPr>
            <p:spPr>
              <a:xfrm>
                <a:off x="2484120" y="3053090"/>
                <a:ext cx="2602230" cy="523220"/>
              </a:xfrm>
              <a:prstGeom prst="rect">
                <a:avLst/>
              </a:prstGeom>
              <a:noFill/>
              <a:ln w="28575">
                <a:solidFill>
                  <a:schemeClr val="tx1"/>
                </a:solidFill>
              </a:ln>
            </p:spPr>
            <p:txBody>
              <a:bodyPr wrap="square" rtlCol="0">
                <a:spAutoFit/>
              </a:bodyPr>
              <a:lstStyle/>
              <a:p>
                <a:pPr algn="ctr"/>
                <a:r>
                  <a:rPr lang="en-US" sz="1600" b="1" dirty="0" err="1"/>
                  <a:t>Normalisation</a:t>
                </a:r>
                <a:r>
                  <a:rPr lang="en-US" sz="1600" b="1" dirty="0"/>
                  <a:t>: </a:t>
                </a:r>
                <a:r>
                  <a:rPr lang="en-US" sz="1600" b="1" dirty="0" err="1"/>
                  <a:t>Funnorm</a:t>
                </a:r>
                <a:endParaRPr lang="en-US" sz="1600" b="1" dirty="0"/>
              </a:p>
              <a:p>
                <a:pPr algn="ctr"/>
                <a:r>
                  <a:rPr lang="en-US" sz="1200" dirty="0"/>
                  <a:t>44 samples, 485 577 probes</a:t>
                </a:r>
              </a:p>
            </p:txBody>
          </p:sp>
          <p:cxnSp>
            <p:nvCxnSpPr>
              <p:cNvPr id="19" name="Straight Connector 18">
                <a:extLst>
                  <a:ext uri="{FF2B5EF4-FFF2-40B4-BE49-F238E27FC236}">
                    <a16:creationId xmlns:a16="http://schemas.microsoft.com/office/drawing/2014/main" id="{6064550B-FF1F-BA4B-97C7-F72065EA0EC7}"/>
                  </a:ext>
                </a:extLst>
              </p:cNvPr>
              <p:cNvCxnSpPr>
                <a:stCxn id="6" idx="2"/>
              </p:cNvCxnSpPr>
              <p:nvPr/>
            </p:nvCxnSpPr>
            <p:spPr>
              <a:xfrm>
                <a:off x="2611755" y="2517100"/>
                <a:ext cx="0" cy="283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FCA88F-A6F0-3942-9D01-0EA4FA14B1D2}"/>
                  </a:ext>
                </a:extLst>
              </p:cNvPr>
              <p:cNvCxnSpPr>
                <a:cxnSpLocks/>
                <a:endCxn id="11" idx="0"/>
              </p:cNvCxnSpPr>
              <p:nvPr/>
            </p:nvCxnSpPr>
            <p:spPr>
              <a:xfrm>
                <a:off x="1234440"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DAE76C-0BF4-3B49-A06E-4B6905ADC9E2}"/>
                  </a:ext>
                </a:extLst>
              </p:cNvPr>
              <p:cNvCxnSpPr/>
              <p:nvPr/>
            </p:nvCxnSpPr>
            <p:spPr>
              <a:xfrm flipH="1">
                <a:off x="1234440" y="2800350"/>
                <a:ext cx="13773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950296-B2F2-4045-B545-E82D0E735696}"/>
                  </a:ext>
                </a:extLst>
              </p:cNvPr>
              <p:cNvCxnSpPr>
                <a:endCxn id="12" idx="0"/>
              </p:cNvCxnSpPr>
              <p:nvPr/>
            </p:nvCxnSpPr>
            <p:spPr>
              <a:xfrm>
                <a:off x="3785235" y="28003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CA4534-2BE9-FF45-8D46-CCF10E062510}"/>
                  </a:ext>
                </a:extLst>
              </p:cNvPr>
              <p:cNvCxnSpPr>
                <a:cxnSpLocks/>
              </p:cNvCxnSpPr>
              <p:nvPr/>
            </p:nvCxnSpPr>
            <p:spPr>
              <a:xfrm>
                <a:off x="2611755" y="2800350"/>
                <a:ext cx="11734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61C4009-56BF-1145-A216-07977688C454}"/>
                  </a:ext>
                </a:extLst>
              </p:cNvPr>
              <p:cNvSpPr txBox="1"/>
              <p:nvPr/>
            </p:nvSpPr>
            <p:spPr>
              <a:xfrm>
                <a:off x="137160" y="3850690"/>
                <a:ext cx="2194560" cy="523220"/>
              </a:xfrm>
              <a:prstGeom prst="rect">
                <a:avLst/>
              </a:prstGeom>
              <a:noFill/>
              <a:ln w="28575">
                <a:solidFill>
                  <a:schemeClr val="tx1"/>
                </a:solidFill>
              </a:ln>
            </p:spPr>
            <p:txBody>
              <a:bodyPr wrap="square" rtlCol="0">
                <a:spAutoFit/>
              </a:bodyPr>
              <a:lstStyle/>
              <a:p>
                <a:pPr algn="ctr"/>
                <a:r>
                  <a:rPr lang="en-US" sz="1600" b="1" dirty="0"/>
                  <a:t>Epigenetic Clocks</a:t>
                </a:r>
              </a:p>
              <a:p>
                <a:pPr algn="ctr"/>
                <a:r>
                  <a:rPr lang="en-US" sz="1200" dirty="0"/>
                  <a:t>44 samples, 485 577 probes</a:t>
                </a:r>
              </a:p>
            </p:txBody>
          </p:sp>
          <p:cxnSp>
            <p:nvCxnSpPr>
              <p:cNvPr id="35" name="Straight Arrow Connector 34">
                <a:extLst>
                  <a:ext uri="{FF2B5EF4-FFF2-40B4-BE49-F238E27FC236}">
                    <a16:creationId xmlns:a16="http://schemas.microsoft.com/office/drawing/2014/main" id="{727793F1-50E1-B240-B920-D0A5832BE81E}"/>
                  </a:ext>
                </a:extLst>
              </p:cNvPr>
              <p:cNvCxnSpPr>
                <a:cxnSpLocks/>
                <a:stCxn id="11" idx="2"/>
                <a:endCxn id="34" idx="0"/>
              </p:cNvCxnSpPr>
              <p:nvPr/>
            </p:nvCxnSpPr>
            <p:spPr>
              <a:xfrm>
                <a:off x="1234440" y="35763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334B1A-57CA-8A40-99BF-F8D508D7B4EE}"/>
                  </a:ext>
                </a:extLst>
              </p:cNvPr>
              <p:cNvSpPr txBox="1"/>
              <p:nvPr/>
            </p:nvSpPr>
            <p:spPr>
              <a:xfrm>
                <a:off x="2484120" y="3850690"/>
                <a:ext cx="2602230" cy="523220"/>
              </a:xfrm>
              <a:prstGeom prst="rect">
                <a:avLst/>
              </a:prstGeom>
              <a:noFill/>
              <a:ln w="28575">
                <a:solidFill>
                  <a:schemeClr val="tx1"/>
                </a:solidFill>
              </a:ln>
            </p:spPr>
            <p:txBody>
              <a:bodyPr wrap="square" rtlCol="0">
                <a:spAutoFit/>
              </a:bodyPr>
              <a:lstStyle/>
              <a:p>
                <a:pPr algn="ctr"/>
                <a:r>
                  <a:rPr lang="en-US" sz="1600" b="1" dirty="0"/>
                  <a:t>Probe Filtering</a:t>
                </a:r>
              </a:p>
              <a:p>
                <a:pPr algn="ctr"/>
                <a:r>
                  <a:rPr lang="en-US" sz="1200" dirty="0"/>
                  <a:t>44 samples, 425 456 probes</a:t>
                </a:r>
              </a:p>
            </p:txBody>
          </p:sp>
          <p:cxnSp>
            <p:nvCxnSpPr>
              <p:cNvPr id="44" name="Straight Arrow Connector 43">
                <a:extLst>
                  <a:ext uri="{FF2B5EF4-FFF2-40B4-BE49-F238E27FC236}">
                    <a16:creationId xmlns:a16="http://schemas.microsoft.com/office/drawing/2014/main" id="{2C4773F0-AE6C-334C-93CB-AE26239F64DD}"/>
                  </a:ext>
                </a:extLst>
              </p:cNvPr>
              <p:cNvCxnSpPr/>
              <p:nvPr/>
            </p:nvCxnSpPr>
            <p:spPr>
              <a:xfrm>
                <a:off x="3790950" y="3597950"/>
                <a:ext cx="0" cy="252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10F66B-5849-3145-B704-E86A0B1A2B13}"/>
                  </a:ext>
                </a:extLst>
              </p:cNvPr>
              <p:cNvSpPr txBox="1"/>
              <p:nvPr/>
            </p:nvSpPr>
            <p:spPr>
              <a:xfrm>
                <a:off x="2495550" y="4648290"/>
                <a:ext cx="2602230" cy="523220"/>
              </a:xfrm>
              <a:prstGeom prst="rect">
                <a:avLst/>
              </a:prstGeom>
              <a:noFill/>
              <a:ln w="28575">
                <a:solidFill>
                  <a:schemeClr val="tx1"/>
                </a:solidFill>
              </a:ln>
            </p:spPr>
            <p:txBody>
              <a:bodyPr wrap="square" rtlCol="0">
                <a:spAutoFit/>
              </a:bodyPr>
              <a:lstStyle/>
              <a:p>
                <a:pPr algn="ctr"/>
                <a:r>
                  <a:rPr lang="en-US" sz="1600" b="1" dirty="0"/>
                  <a:t>SVA</a:t>
                </a:r>
              </a:p>
              <a:p>
                <a:pPr algn="ctr"/>
                <a:r>
                  <a:rPr lang="en-US" sz="1200" dirty="0"/>
                  <a:t>44 samples, 425 456 probes</a:t>
                </a:r>
              </a:p>
            </p:txBody>
          </p:sp>
          <p:cxnSp>
            <p:nvCxnSpPr>
              <p:cNvPr id="46" name="Straight Arrow Connector 45">
                <a:extLst>
                  <a:ext uri="{FF2B5EF4-FFF2-40B4-BE49-F238E27FC236}">
                    <a16:creationId xmlns:a16="http://schemas.microsoft.com/office/drawing/2014/main" id="{E7C858F9-D5F7-5047-B510-29B5CC27196B}"/>
                  </a:ext>
                </a:extLst>
              </p:cNvPr>
              <p:cNvCxnSpPr>
                <a:cxnSpLocks/>
                <a:endCxn id="45" idx="0"/>
              </p:cNvCxnSpPr>
              <p:nvPr/>
            </p:nvCxnSpPr>
            <p:spPr>
              <a:xfrm>
                <a:off x="3796665" y="4373910"/>
                <a:ext cx="0" cy="2743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5070BBC-8C91-F945-8646-13FB4D12B7C2}"/>
                  </a:ext>
                </a:extLst>
              </p:cNvPr>
              <p:cNvSpPr txBox="1"/>
              <p:nvPr/>
            </p:nvSpPr>
            <p:spPr>
              <a:xfrm>
                <a:off x="2495550" y="6190300"/>
                <a:ext cx="2602230" cy="523220"/>
              </a:xfrm>
              <a:prstGeom prst="rect">
                <a:avLst/>
              </a:prstGeom>
              <a:noFill/>
              <a:ln w="28575">
                <a:solidFill>
                  <a:schemeClr val="tx1"/>
                </a:solidFill>
              </a:ln>
            </p:spPr>
            <p:txBody>
              <a:bodyPr wrap="square" rtlCol="0">
                <a:spAutoFit/>
              </a:bodyPr>
              <a:lstStyle/>
              <a:p>
                <a:pPr algn="ctr"/>
                <a:r>
                  <a:rPr lang="en-US" sz="1600" b="1" dirty="0"/>
                  <a:t>EWAS</a:t>
                </a:r>
              </a:p>
              <a:p>
                <a:pPr algn="ctr"/>
                <a:r>
                  <a:rPr lang="en-US" sz="1200" dirty="0"/>
                  <a:t>44 samples, 425 456 probes</a:t>
                </a:r>
              </a:p>
            </p:txBody>
          </p:sp>
          <p:cxnSp>
            <p:nvCxnSpPr>
              <p:cNvPr id="48" name="Straight Arrow Connector 47">
                <a:extLst>
                  <a:ext uri="{FF2B5EF4-FFF2-40B4-BE49-F238E27FC236}">
                    <a16:creationId xmlns:a16="http://schemas.microsoft.com/office/drawing/2014/main" id="{10472208-A403-F64D-B51E-7038FB448554}"/>
                  </a:ext>
                </a:extLst>
              </p:cNvPr>
              <p:cNvCxnSpPr>
                <a:cxnSpLocks/>
                <a:endCxn id="22" idx="0"/>
              </p:cNvCxnSpPr>
              <p:nvPr/>
            </p:nvCxnSpPr>
            <p:spPr>
              <a:xfrm>
                <a:off x="3785235" y="5171510"/>
                <a:ext cx="1143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6A37BD9-8149-4647-B548-39AB2967AE05}"/>
                </a:ext>
              </a:extLst>
            </p:cNvPr>
            <p:cNvSpPr txBox="1"/>
            <p:nvPr/>
          </p:nvSpPr>
          <p:spPr>
            <a:xfrm>
              <a:off x="2486025" y="5505236"/>
              <a:ext cx="2602230" cy="523220"/>
            </a:xfrm>
            <a:prstGeom prst="rect">
              <a:avLst/>
            </a:prstGeom>
            <a:noFill/>
            <a:ln w="28575">
              <a:solidFill>
                <a:schemeClr val="tx1"/>
              </a:solidFill>
            </a:ln>
          </p:spPr>
          <p:txBody>
            <a:bodyPr wrap="square" rtlCol="0">
              <a:spAutoFit/>
            </a:bodyPr>
            <a:lstStyle/>
            <a:p>
              <a:pPr algn="ctr"/>
              <a:r>
                <a:rPr lang="en-US" sz="1600" b="1" dirty="0"/>
                <a:t>Cell Type Deconvolution</a:t>
              </a:r>
            </a:p>
            <a:p>
              <a:pPr algn="ctr"/>
              <a:r>
                <a:rPr lang="en-US" sz="1200" dirty="0"/>
                <a:t>44 samples, 425 456 probes</a:t>
              </a:r>
            </a:p>
          </p:txBody>
        </p:sp>
        <p:cxnSp>
          <p:nvCxnSpPr>
            <p:cNvPr id="24" name="Straight Arrow Connector 23">
              <a:extLst>
                <a:ext uri="{FF2B5EF4-FFF2-40B4-BE49-F238E27FC236}">
                  <a16:creationId xmlns:a16="http://schemas.microsoft.com/office/drawing/2014/main" id="{AA0997F1-6B22-0E4C-9988-28AC739DDC94}"/>
                </a:ext>
              </a:extLst>
            </p:cNvPr>
            <p:cNvCxnSpPr>
              <a:cxnSpLocks/>
              <a:stCxn id="22" idx="2"/>
              <a:endCxn id="47" idx="0"/>
            </p:cNvCxnSpPr>
            <p:nvPr/>
          </p:nvCxnSpPr>
          <p:spPr>
            <a:xfrm>
              <a:off x="3787140" y="6028456"/>
              <a:ext cx="0" cy="24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7568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89750</TotalTime>
  <Words>9511</Words>
  <Application>Microsoft Macintosh PowerPoint</Application>
  <PresentationFormat>Widescreen</PresentationFormat>
  <Paragraphs>883</Paragraphs>
  <Slides>50</Slides>
  <Notes>43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 Unicode MS</vt:lpstr>
      <vt:lpstr>.AppleSystemUIFont</vt:lpstr>
      <vt:lpstr>Arial</vt:lpstr>
      <vt:lpstr>Calibri</vt:lpstr>
      <vt:lpstr>Cambria Math</vt:lpstr>
      <vt:lpstr>Roboto</vt:lpstr>
      <vt:lpstr>Roboto Light</vt:lpstr>
      <vt:lpstr>Office Theme</vt:lpstr>
      <vt:lpstr>Epigenetic Age in Age-Related Macular Degeneration</vt:lpstr>
      <vt:lpstr>Brief background on AMD</vt:lpstr>
      <vt:lpstr>AMD is characterised by the size and accumulation of drusen in the retina.</vt:lpstr>
      <vt:lpstr>Both environmental and genetic risks factors contribute to the pathology of AMD.</vt:lpstr>
      <vt:lpstr>General overview of risks factors.</vt:lpstr>
      <vt:lpstr>PowerPoint Presentation</vt:lpstr>
      <vt:lpstr>E-MTAB-7138   Pre-Processing</vt:lpstr>
      <vt:lpstr>Identified 3 differentially methylated sites associated with AMD. No sex-specific sites.</vt:lpstr>
      <vt:lpstr>PowerPoint Presentation</vt:lpstr>
      <vt:lpstr>Sex is the main source of variation in this data.</vt:lpstr>
      <vt:lpstr>Potential confounding between different variables in the metadata.</vt:lpstr>
      <vt:lpstr>PowerPoint Presentation</vt:lpstr>
      <vt:lpstr>PowerPoint Presentation</vt:lpstr>
      <vt:lpstr>Epigenetic Clocks</vt:lpstr>
      <vt:lpstr>What is an epigenetic clock?</vt:lpstr>
      <vt:lpstr>PowerPoint Presentation</vt:lpstr>
      <vt:lpstr>Characteristics of various epigenetic clocks.</vt:lpstr>
      <vt:lpstr>CpG sites overlap</vt:lpstr>
      <vt:lpstr>Among all epigenetic clocks tested, Horvath’s pan-tissue clock seems to predict the biological age of the samples the best.</vt:lpstr>
      <vt:lpstr>RPE are derived from the same germ layer as skin cells and neuronal cells. </vt:lpstr>
      <vt:lpstr>Similar underestimations in biological age are observed in other tissues, estimated using Horvath’s clock.</vt:lpstr>
      <vt:lpstr>Similar underestimations in epigenetic age are observed in other tissues. </vt:lpstr>
      <vt:lpstr>Spread of AMD age acceleration residual is not statistically different from normal age acceleration residual.</vt:lpstr>
      <vt:lpstr>PowerPoint Presentation</vt:lpstr>
      <vt:lpstr>EWAS</vt:lpstr>
      <vt:lpstr>PowerPoint Presentation</vt:lpstr>
      <vt:lpstr>PowerPoint Presentation</vt:lpstr>
      <vt:lpstr>SV in the top PC.</vt:lpstr>
      <vt:lpstr>EpiDISH identified higher proportion of epithelial cells and fibroblast, which was expected.</vt:lpstr>
      <vt:lpstr>SV correlated with cell type.</vt:lpstr>
      <vt:lpstr>SV is correlated with cell type, specifically epithelial cell predicted using EpiDISH.</vt:lpstr>
      <vt:lpstr>Correlation between all variables</vt:lpstr>
      <vt:lpstr>Limitations in design</vt:lpstr>
      <vt:lpstr>Differences in pipelines</vt:lpstr>
      <vt:lpstr>Using Porter et al.’s model with my pipeline fails to reproduce the differential methylation hits associated with age-related macular degeneration.  </vt:lpstr>
      <vt:lpstr>Six age-associated CpG sites are identified with FDR-adjusted p-value &lt; 0.2.</vt:lpstr>
      <vt:lpstr>LOC100132215 previously associated with aging, ANK1 implicated in Alzheimer’s disease and FOXB1 is described as a regulator for embryonic neuroepithelium development.</vt:lpstr>
      <vt:lpstr>LOC100132215 was previously identified as one of the 162 age-associated CpGs in a 400-individual cohort aged between 50 – 75 years old.</vt:lpstr>
      <vt:lpstr>ANK1 is directly involved in the pathogenesis of Alzheimer’s disease. </vt:lpstr>
      <vt:lpstr>FOXB1 is widely expressed in neuroepithelium – the progenitor state of RPE. Its TSS is also a target for AMD-candidate CpGs.</vt:lpstr>
      <vt:lpstr>Other non-tissue specific age-associated sites previously identified are not significant in this dataset.</vt:lpstr>
      <vt:lpstr>Acknowledgements</vt:lpstr>
      <vt:lpstr>Supplementary</vt:lpstr>
      <vt:lpstr>Supplementary</vt:lpstr>
      <vt:lpstr>Supplementary</vt:lpstr>
      <vt:lpstr>Supplementary</vt:lpstr>
      <vt:lpstr>Supplementary</vt:lpstr>
      <vt:lpstr>Supplementary</vt:lpstr>
      <vt:lpstr>Supplementary</vt:lpstr>
      <vt:lpstr>Similar underestimations in epigenetic age are observed in other tissues.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634</cp:revision>
  <cp:lastPrinted>2019-09-26T17:06:10Z</cp:lastPrinted>
  <dcterms:created xsi:type="dcterms:W3CDTF">2017-09-19T18:46:23Z</dcterms:created>
  <dcterms:modified xsi:type="dcterms:W3CDTF">2021-01-02T06:37:20Z</dcterms:modified>
</cp:coreProperties>
</file>